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61"/>
  </p:notesMasterIdLst>
  <p:sldIdLst>
    <p:sldId id="261" r:id="rId2"/>
    <p:sldId id="294" r:id="rId3"/>
    <p:sldId id="295" r:id="rId4"/>
    <p:sldId id="332" r:id="rId5"/>
    <p:sldId id="413" r:id="rId6"/>
    <p:sldId id="333"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47" r:id="rId20"/>
    <p:sldId id="348" r:id="rId21"/>
    <p:sldId id="349" r:id="rId22"/>
    <p:sldId id="350" r:id="rId23"/>
    <p:sldId id="351" r:id="rId24"/>
    <p:sldId id="352" r:id="rId25"/>
    <p:sldId id="414" r:id="rId26"/>
    <p:sldId id="389" r:id="rId27"/>
    <p:sldId id="390" r:id="rId28"/>
    <p:sldId id="391" r:id="rId29"/>
    <p:sldId id="392" r:id="rId30"/>
    <p:sldId id="393" r:id="rId31"/>
    <p:sldId id="395" r:id="rId32"/>
    <p:sldId id="398" r:id="rId33"/>
    <p:sldId id="417" r:id="rId34"/>
    <p:sldId id="399" r:id="rId35"/>
    <p:sldId id="400" r:id="rId36"/>
    <p:sldId id="401" r:id="rId37"/>
    <p:sldId id="402" r:id="rId38"/>
    <p:sldId id="403" r:id="rId39"/>
    <p:sldId id="404" r:id="rId40"/>
    <p:sldId id="405" r:id="rId41"/>
    <p:sldId id="406" r:id="rId42"/>
    <p:sldId id="415" r:id="rId43"/>
    <p:sldId id="407" r:id="rId44"/>
    <p:sldId id="408" r:id="rId45"/>
    <p:sldId id="409" r:id="rId46"/>
    <p:sldId id="410" r:id="rId47"/>
    <p:sldId id="411" r:id="rId48"/>
    <p:sldId id="355" r:id="rId49"/>
    <p:sldId id="412" r:id="rId50"/>
    <p:sldId id="357" r:id="rId51"/>
    <p:sldId id="358" r:id="rId52"/>
    <p:sldId id="359" r:id="rId53"/>
    <p:sldId id="416" r:id="rId54"/>
    <p:sldId id="360" r:id="rId55"/>
    <p:sldId id="362" r:id="rId56"/>
    <p:sldId id="363" r:id="rId57"/>
    <p:sldId id="364" r:id="rId58"/>
    <p:sldId id="361" r:id="rId59"/>
    <p:sldId id="259"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B2A"/>
    <a:srgbClr val="6E1D18"/>
    <a:srgbClr val="C9151E"/>
    <a:srgbClr val="BFE2F3"/>
    <a:srgbClr val="FF9101"/>
    <a:srgbClr val="FFFFFF"/>
    <a:srgbClr val="C31823"/>
    <a:srgbClr val="E9CBBC"/>
    <a:srgbClr val="E0A487"/>
    <a:srgbClr val="D97C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autoAdjust="0"/>
    <p:restoredTop sz="73645" autoAdjust="0"/>
  </p:normalViewPr>
  <p:slideViewPr>
    <p:cSldViewPr snapToGrid="0">
      <p:cViewPr varScale="1">
        <p:scale>
          <a:sx n="93" d="100"/>
          <a:sy n="93" d="100"/>
        </p:scale>
        <p:origin x="206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2022/9/18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plotlib.org/gallery/index.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5%B7%A5%E4%BD%9C%E6%9C%BA%E5%88%B6/9905789" TargetMode="External"/><Relationship Id="rId3" Type="http://schemas.openxmlformats.org/officeDocument/2006/relationships/hyperlink" Target="https://baike.baidu.com/item/%E5%BA%94%E7%94%A8%E7%A8%8B%E5%BA%8F%E6%8E%A5%E5%8F%A3/10418844" TargetMode="External"/><Relationship Id="rId7" Type="http://schemas.openxmlformats.org/officeDocument/2006/relationships/hyperlink" Target="https://baike.baidu.com/item/%E4%BE%8B%E7%A8%8B/2390628"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E8%BD%AF%E4%BB%B6" TargetMode="External"/><Relationship Id="rId5" Type="http://schemas.openxmlformats.org/officeDocument/2006/relationships/hyperlink" Target="https://baike.baidu.com/item/%E5%BA%94%E7%94%A8%E7%A8%8B%E5%BA%8F" TargetMode="External"/><Relationship Id="rId4" Type="http://schemas.openxmlformats.org/officeDocument/2006/relationships/hyperlink" Target="https://baike.baidu.com/item/%E8%BD%AF%E4%BB%B6%E7%B3%BB%E7%BB%9F/224122" TargetMode="External"/><Relationship Id="rId9" Type="http://schemas.openxmlformats.org/officeDocument/2006/relationships/hyperlink" Target="https://matplotlib.org/tutorial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此页可以删除</a:t>
            </a:r>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Xlim</a:t>
            </a:r>
            <a:r>
              <a:rPr kumimoji="1" lang="en-US" altLang="zh-CN" dirty="0"/>
              <a:t>(</a:t>
            </a:r>
            <a:r>
              <a:rPr kumimoji="1" lang="en-US" altLang="zh-CN" dirty="0" err="1"/>
              <a:t>min,max</a:t>
            </a:r>
            <a:r>
              <a:rPr kumimoji="1" lang="en-US" altLang="zh-CN" dirty="0"/>
              <a:t>)</a:t>
            </a:r>
            <a:r>
              <a:rPr kumimoji="1" lang="zh-CN" altLang="en-US" dirty="0"/>
              <a:t>坐标轴维度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14</a:t>
            </a:fld>
            <a:endParaRPr lang="zh-CN" altLang="en-US"/>
          </a:p>
        </p:txBody>
      </p:sp>
    </p:spTree>
    <p:extLst>
      <p:ext uri="{BB962C8B-B14F-4D97-AF65-F5344CB8AC3E}">
        <p14:creationId xmlns:p14="http://schemas.microsoft.com/office/powerpoint/2010/main" val="759357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np.concatenate</a:t>
            </a:r>
            <a:r>
              <a:rPr kumimoji="1" lang="en" altLang="zh-CN" dirty="0"/>
              <a:t> </a:t>
            </a:r>
            <a:r>
              <a:rPr kumimoji="1" lang="zh-CN" altLang="en" dirty="0"/>
              <a:t>数组</a:t>
            </a:r>
            <a:r>
              <a:rPr kumimoji="1" lang="zh-CN" altLang="en-US" dirty="0"/>
              <a:t>拼接</a:t>
            </a:r>
            <a:endParaRPr kumimoji="1" lang="en-US" altLang="zh-CN" dirty="0"/>
          </a:p>
          <a:p>
            <a:r>
              <a:rPr lang="en" altLang="zh-CN" sz="1200" b="0" i="0" u="none" strike="noStrike" kern="1200" dirty="0" err="1">
                <a:solidFill>
                  <a:schemeClr val="tx1"/>
                </a:solidFill>
                <a:effectLst/>
                <a:latin typeface="+mn-lt"/>
                <a:ea typeface="+mn-ea"/>
                <a:cs typeface="+mn-cs"/>
              </a:rPr>
              <a:t>plt.xticks</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在</a:t>
            </a:r>
            <a:r>
              <a:rPr lang="en" altLang="zh-CN" sz="1200" b="0" i="0" u="none" strike="noStrike" kern="1200" dirty="0">
                <a:solidFill>
                  <a:schemeClr val="tx1"/>
                </a:solidFill>
                <a:effectLst/>
                <a:latin typeface="+mn-lt"/>
                <a:ea typeface="+mn-ea"/>
                <a:cs typeface="+mn-cs"/>
              </a:rPr>
              <a:t>matplotlib</a:t>
            </a:r>
            <a:r>
              <a:rPr lang="zh-CN" altLang="en-US" sz="1200" b="0" i="0" u="none" strike="noStrike" kern="1200" dirty="0">
                <a:solidFill>
                  <a:schemeClr val="tx1"/>
                </a:solidFill>
                <a:effectLst/>
                <a:latin typeface="+mn-lt"/>
                <a:ea typeface="+mn-ea"/>
                <a:cs typeface="+mn-cs"/>
              </a:rPr>
              <a:t>中</a:t>
            </a:r>
            <a:r>
              <a:rPr lang="en" altLang="zh-CN" sz="1200" b="0" i="0" u="none" strike="noStrike" kern="1200" dirty="0">
                <a:solidFill>
                  <a:schemeClr val="tx1"/>
                </a:solidFill>
                <a:effectLst/>
                <a:latin typeface="+mn-lt"/>
                <a:ea typeface="+mn-ea"/>
                <a:cs typeface="+mn-cs"/>
              </a:rPr>
              <a:t>ticks</a:t>
            </a:r>
            <a:r>
              <a:rPr lang="zh-CN" altLang="en-US" sz="1200" b="0" i="0" u="none" strike="noStrike" kern="1200" dirty="0">
                <a:solidFill>
                  <a:schemeClr val="tx1"/>
                </a:solidFill>
                <a:effectLst/>
                <a:latin typeface="+mn-lt"/>
                <a:ea typeface="+mn-ea"/>
                <a:cs typeface="+mn-cs"/>
              </a:rPr>
              <a:t>表示的是刻度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而刻度有两层意思</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一个是刻标</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locs</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一个是刻度标签</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tick labels)</a:t>
            </a:r>
          </a:p>
          <a:p>
            <a:r>
              <a:rPr kumimoji="1" lang="zh-CN" altLang="en" sz="1200" b="0" i="0" u="none" strike="noStrike" kern="1200" dirty="0">
                <a:solidFill>
                  <a:schemeClr val="tx1"/>
                </a:solidFill>
                <a:effectLst/>
                <a:latin typeface="+mn-lt"/>
                <a:ea typeface="+mn-ea"/>
                <a:cs typeface="+mn-cs"/>
              </a:rPr>
              <a:t>每一个</a:t>
            </a:r>
            <a:r>
              <a:rPr kumimoji="1" lang="zh-CN" altLang="en-US" sz="1200" b="0" i="0" u="none" strike="noStrike" kern="1200" dirty="0">
                <a:solidFill>
                  <a:schemeClr val="tx1"/>
                </a:solidFill>
                <a:effectLst/>
                <a:latin typeface="+mn-lt"/>
                <a:ea typeface="+mn-ea"/>
                <a:cs typeface="+mn-cs"/>
              </a:rPr>
              <a:t>刻度的文字命名</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15</a:t>
            </a:fld>
            <a:endParaRPr lang="zh-CN" altLang="en-US"/>
          </a:p>
        </p:txBody>
      </p:sp>
    </p:spTree>
    <p:extLst>
      <p:ext uri="{BB962C8B-B14F-4D97-AF65-F5344CB8AC3E}">
        <p14:creationId xmlns:p14="http://schemas.microsoft.com/office/powerpoint/2010/main" val="383471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Projection </a:t>
            </a:r>
            <a:r>
              <a:rPr lang="zh-CN" altLang="en-US" dirty="0"/>
              <a:t>投射 放映的影像</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16</a:t>
            </a:fld>
            <a:endParaRPr lang="zh-CN" altLang="en-US"/>
          </a:p>
        </p:txBody>
      </p:sp>
    </p:spTree>
    <p:extLst>
      <p:ext uri="{BB962C8B-B14F-4D97-AF65-F5344CB8AC3E}">
        <p14:creationId xmlns:p14="http://schemas.microsoft.com/office/powerpoint/2010/main" val="307857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黑体" panose="02010609060101010101" pitchFamily="49" charset="-122"/>
              </a:rPr>
              <a:t>可以到</a:t>
            </a:r>
            <a:r>
              <a:rPr lang="zh-CN" altLang="en-US" dirty="0">
                <a:latin typeface="Times New Roman" panose="02020603050405020304" pitchFamily="18" charset="0"/>
                <a:ea typeface="黑体" panose="02010609060101010101" pitchFamily="49" charset="-122"/>
                <a:hlinkClick r:id="rId3"/>
              </a:rPr>
              <a:t>官网</a:t>
            </a:r>
            <a:r>
              <a:rPr lang="zh-CN" altLang="en-US" dirty="0">
                <a:latin typeface="Times New Roman" panose="02020603050405020304" pitchFamily="18" charset="0"/>
                <a:ea typeface="黑体" panose="02010609060101010101" pitchFamily="49" charset="-122"/>
              </a:rPr>
              <a:t>查看例子</a:t>
            </a:r>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17</a:t>
            </a:fld>
            <a:endParaRPr lang="zh-CN" altLang="en-US"/>
          </a:p>
        </p:txBody>
      </p:sp>
    </p:spTree>
    <p:extLst>
      <p:ext uri="{BB962C8B-B14F-4D97-AF65-F5344CB8AC3E}">
        <p14:creationId xmlns:p14="http://schemas.microsoft.com/office/powerpoint/2010/main" val="298568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18</a:t>
            </a:fld>
            <a:endParaRPr lang="zh-CN" altLang="en-US"/>
          </a:p>
        </p:txBody>
      </p:sp>
    </p:spTree>
    <p:extLst>
      <p:ext uri="{BB962C8B-B14F-4D97-AF65-F5344CB8AC3E}">
        <p14:creationId xmlns:p14="http://schemas.microsoft.com/office/powerpoint/2010/main" val="1280497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matplotlib.Font_manager.FontProperties</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fname</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可以指定一个</a:t>
            </a:r>
            <a:r>
              <a:rPr lang="en" altLang="zh-CN" sz="1200" b="0" i="0" u="none" strike="noStrike" kern="1200" dirty="0" err="1">
                <a:solidFill>
                  <a:schemeClr val="tx1"/>
                </a:solidFill>
                <a:effectLst/>
                <a:latin typeface="+mn-lt"/>
                <a:ea typeface="+mn-ea"/>
                <a:cs typeface="+mn-cs"/>
              </a:rPr>
              <a:t>ttc</a:t>
            </a:r>
            <a:r>
              <a:rPr lang="zh-CN" altLang="en-US" sz="1200" b="0" i="0" u="none" strike="noStrike" kern="1200" dirty="0">
                <a:solidFill>
                  <a:schemeClr val="tx1"/>
                </a:solidFill>
                <a:effectLst/>
                <a:latin typeface="+mn-lt"/>
                <a:ea typeface="+mn-ea"/>
                <a:cs typeface="+mn-cs"/>
              </a:rPr>
              <a:t>字体文件作为图表使用的字体</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这种办法的好处是想用什么字体，指出这个字体文件的路径名字就可以了。只要是</a:t>
            </a:r>
            <a:r>
              <a:rPr lang="en" altLang="zh-CN" sz="1200" b="0" i="0" u="none" strike="noStrike" kern="1200" dirty="0" err="1">
                <a:solidFill>
                  <a:schemeClr val="tx1"/>
                </a:solidFill>
                <a:effectLst/>
                <a:latin typeface="+mn-lt"/>
                <a:ea typeface="+mn-ea"/>
                <a:cs typeface="+mn-cs"/>
              </a:rPr>
              <a:t>ttf</a:t>
            </a:r>
            <a:r>
              <a:rPr lang="zh-CN" altLang="en-US" sz="1200" b="0" i="0" u="none" strike="noStrike" kern="1200" dirty="0">
                <a:solidFill>
                  <a:schemeClr val="tx1"/>
                </a:solidFill>
                <a:effectLst/>
                <a:latin typeface="+mn-lt"/>
                <a:ea typeface="+mn-ea"/>
                <a:cs typeface="+mn-cs"/>
              </a:rPr>
              <a:t>兼容的，都可以使用</a:t>
            </a:r>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23</a:t>
            </a:fld>
            <a:endParaRPr lang="zh-CN" altLang="en-US"/>
          </a:p>
        </p:txBody>
      </p:sp>
    </p:spTree>
    <p:extLst>
      <p:ext uri="{BB962C8B-B14F-4D97-AF65-F5344CB8AC3E}">
        <p14:creationId xmlns:p14="http://schemas.microsoft.com/office/powerpoint/2010/main" val="1396344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err="1"/>
              <a:t>rcParams</a:t>
            </a:r>
            <a:r>
              <a:rPr lang="zh-CN" altLang="en-US" sz="1200" b="1" i="0" u="none" strike="noStrike" kern="1200" dirty="0">
                <a:solidFill>
                  <a:schemeClr val="tx1"/>
                </a:solidFill>
                <a:effectLst/>
                <a:latin typeface="+mn-lt"/>
                <a:ea typeface="+mn-ea"/>
                <a:cs typeface="+mn-cs"/>
              </a:rPr>
              <a:t>自定义配置文件</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24</a:t>
            </a:fld>
            <a:endParaRPr lang="zh-CN" altLang="en-US"/>
          </a:p>
        </p:txBody>
      </p:sp>
    </p:spTree>
    <p:extLst>
      <p:ext uri="{BB962C8B-B14F-4D97-AF65-F5344CB8AC3E}">
        <p14:creationId xmlns:p14="http://schemas.microsoft.com/office/powerpoint/2010/main" val="160487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其实是在</a:t>
            </a:r>
            <a:r>
              <a:rPr lang="en-US" altLang="zh-CN" b="1"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的基础上进行了更高级的</a:t>
            </a:r>
            <a:r>
              <a:rPr lang="en-US" altLang="zh-CN" dirty="0">
                <a:latin typeface="Times New Roman" panose="02020603050405020304" pitchFamily="18" charset="0"/>
                <a:ea typeface="黑体" panose="02010609060101010101" pitchFamily="49" charset="-122"/>
              </a:rPr>
              <a:t>API</a:t>
            </a:r>
            <a:r>
              <a:rPr lang="zh-CN" altLang="en-US" dirty="0">
                <a:latin typeface="Times New Roman" panose="02020603050405020304" pitchFamily="18" charset="0"/>
                <a:ea typeface="黑体" panose="02010609060101010101" pitchFamily="49" charset="-122"/>
              </a:rPr>
              <a:t>封装，从而使得作图更加容易，在大多数情况下使用</a:t>
            </a:r>
            <a:r>
              <a:rPr lang="en-US" altLang="zh-CN"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就能做出很具有吸引力的图，而使用</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就能制作具有更多特色的图。</a:t>
            </a:r>
            <a:endParaRPr lang="en-US" altLang="zh-CN" dirty="0">
              <a:latin typeface="Times New Roman" panose="02020603050405020304" pitchFamily="18" charset="0"/>
              <a:ea typeface="黑体" panose="02010609060101010101" pitchFamily="49" charset="-122"/>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rPr>
              <a:t>应该把</a:t>
            </a:r>
            <a:r>
              <a:rPr lang="en-US" altLang="zh-CN"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视为</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的补充，而不是替代物。同时它能高度兼容</a:t>
            </a:r>
            <a:r>
              <a:rPr lang="en-US" altLang="zh-CN" dirty="0" err="1">
                <a:latin typeface="Times New Roman" panose="02020603050405020304" pitchFamily="18" charset="0"/>
                <a:ea typeface="黑体" panose="02010609060101010101" pitchFamily="49" charset="-122"/>
              </a:rPr>
              <a:t>numpy</a:t>
            </a:r>
            <a:r>
              <a:rPr lang="zh-CN" altLang="en-US" dirty="0">
                <a:latin typeface="Times New Roman" panose="02020603050405020304" pitchFamily="18" charset="0"/>
                <a:ea typeface="黑体" panose="02010609060101010101" pitchFamily="49" charset="-122"/>
              </a:rPr>
              <a:t>与</a:t>
            </a:r>
            <a:r>
              <a:rPr lang="en-US" altLang="zh-CN" dirty="0">
                <a:latin typeface="Times New Roman" panose="02020603050405020304" pitchFamily="18" charset="0"/>
                <a:ea typeface="黑体" panose="02010609060101010101" pitchFamily="49" charset="-122"/>
              </a:rPr>
              <a:t>pandas</a:t>
            </a:r>
            <a:r>
              <a:rPr lang="zh-CN" altLang="en-US" dirty="0">
                <a:latin typeface="Times New Roman" panose="02020603050405020304" pitchFamily="18" charset="0"/>
                <a:ea typeface="黑体" panose="02010609060101010101" pitchFamily="49" charset="-122"/>
              </a:rPr>
              <a:t>数据结构以及</a:t>
            </a:r>
            <a:r>
              <a:rPr lang="en-US" altLang="zh-CN" dirty="0" err="1">
                <a:latin typeface="Times New Roman" panose="02020603050405020304" pitchFamily="18" charset="0"/>
                <a:ea typeface="黑体" panose="02010609060101010101" pitchFamily="49" charset="-122"/>
              </a:rPr>
              <a:t>scipy</a:t>
            </a:r>
            <a:r>
              <a:rPr lang="zh-CN" altLang="en-US" dirty="0">
                <a:latin typeface="Times New Roman" panose="02020603050405020304" pitchFamily="18" charset="0"/>
                <a:ea typeface="黑体" panose="02010609060101010101" pitchFamily="49" charset="-122"/>
              </a:rPr>
              <a:t>与</a:t>
            </a:r>
            <a:r>
              <a:rPr lang="en-US" altLang="zh-CN" dirty="0" err="1">
                <a:latin typeface="Times New Roman" panose="02020603050405020304" pitchFamily="18" charset="0"/>
                <a:ea typeface="黑体" panose="02010609060101010101" pitchFamily="49" charset="-122"/>
              </a:rPr>
              <a:t>statsmodels</a:t>
            </a:r>
            <a:r>
              <a:rPr lang="zh-CN" altLang="en-US" dirty="0">
                <a:latin typeface="Times New Roman" panose="02020603050405020304" pitchFamily="18" charset="0"/>
                <a:ea typeface="黑体" panose="02010609060101010101" pitchFamily="49" charset="-122"/>
              </a:rPr>
              <a:t>等统计模式。</a:t>
            </a:r>
            <a:endParaRPr lang="en-US" altLang="zh-CN" dirty="0">
              <a:latin typeface="Times New Roman" panose="02020603050405020304" pitchFamily="18" charset="0"/>
              <a:ea typeface="黑体" panose="02010609060101010101" pitchFamily="49" charset="-122"/>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rPr>
              <a:t>掌握</a:t>
            </a:r>
            <a:r>
              <a:rPr lang="en-US" altLang="zh-CN"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能很大程度帮助我们更高效的观察数据与图表，并且更加深入了解它们。</a:t>
            </a:r>
            <a:endParaRPr lang="en-US" altLang="zh-CN" dirty="0">
              <a:latin typeface="Times New Roman" panose="020206030504050203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26</a:t>
            </a:fld>
            <a:endParaRPr lang="zh-CN" altLang="en-US"/>
          </a:p>
        </p:txBody>
      </p:sp>
    </p:spTree>
    <p:extLst>
      <p:ext uri="{BB962C8B-B14F-4D97-AF65-F5344CB8AC3E}">
        <p14:creationId xmlns:p14="http://schemas.microsoft.com/office/powerpoint/2010/main" val="3998013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hlinkClick r:id="rId3"/>
              </a:rPr>
              <a:t>Ananconda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 altLang="zh-CN" sz="1200" b="0" i="0" u="none" strike="noStrike" kern="1200" dirty="0" err="1">
                <a:solidFill>
                  <a:schemeClr val="tx1"/>
                </a:solidFill>
                <a:effectLst/>
                <a:latin typeface="+mn-lt"/>
                <a:ea typeface="+mn-ea"/>
                <a:cs typeface="+mn-cs"/>
              </a:rPr>
              <a:t>ænəˈkɑːndə</a:t>
            </a:r>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27</a:t>
            </a:fld>
            <a:endParaRPr lang="zh-CN" altLang="en-US"/>
          </a:p>
        </p:txBody>
      </p:sp>
    </p:spTree>
    <p:extLst>
      <p:ext uri="{BB962C8B-B14F-4D97-AF65-F5344CB8AC3E}">
        <p14:creationId xmlns:p14="http://schemas.microsoft.com/office/powerpoint/2010/main" val="4129321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28</a:t>
            </a:fld>
            <a:endParaRPr lang="zh-CN" altLang="en-US"/>
          </a:p>
        </p:txBody>
      </p:sp>
    </p:spTree>
    <p:extLst>
      <p:ext uri="{BB962C8B-B14F-4D97-AF65-F5344CB8AC3E}">
        <p14:creationId xmlns:p14="http://schemas.microsoft.com/office/powerpoint/2010/main" val="151879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人们更偏爱看图，相比于文字</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3</a:t>
            </a:fld>
            <a:endParaRPr lang="zh-CN" altLang="en-US"/>
          </a:p>
        </p:txBody>
      </p:sp>
    </p:spTree>
    <p:extLst>
      <p:ext uri="{BB962C8B-B14F-4D97-AF65-F5344CB8AC3E}">
        <p14:creationId xmlns:p14="http://schemas.microsoft.com/office/powerpoint/2010/main" val="2150817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自学去</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29</a:t>
            </a:fld>
            <a:endParaRPr lang="zh-CN" altLang="en-US"/>
          </a:p>
        </p:txBody>
      </p:sp>
    </p:spTree>
    <p:extLst>
      <p:ext uri="{BB962C8B-B14F-4D97-AF65-F5344CB8AC3E}">
        <p14:creationId xmlns:p14="http://schemas.microsoft.com/office/powerpoint/2010/main" val="4018499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dirty="0" err="1">
                <a:effectLst/>
                <a:latin typeface="黑体" panose="02010609060101010101" pitchFamily="49" charset="-122"/>
                <a:ea typeface="黑体" panose="02010609060101010101" pitchFamily="49" charset="-122"/>
              </a:rPr>
              <a:t>relplot</a:t>
            </a:r>
            <a:r>
              <a:rPr lang="zh-CN" altLang="en-US" sz="1200" b="1" i="0" dirty="0">
                <a:effectLst/>
                <a:latin typeface="黑体" panose="02010609060101010101" pitchFamily="49" charset="-122"/>
                <a:ea typeface="黑体" panose="02010609060101010101" pitchFamily="49" charset="-122"/>
              </a:rPr>
              <a:t>（）主要参数释义 </a:t>
            </a: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hju</a:t>
            </a:r>
            <a:r>
              <a:rPr lang="en" altLang="zh-CN" sz="1200" b="0" i="0" u="none" strike="noStrike" kern="1200" dirty="0">
                <a:solidFill>
                  <a:schemeClr val="tx1"/>
                </a:solidFill>
                <a:effectLst/>
                <a:latin typeface="+mn-lt"/>
                <a:ea typeface="+mn-ea"/>
                <a:cs typeface="+mn-cs"/>
              </a:rPr>
              <a:t>]</a:t>
            </a:r>
            <a:br>
              <a:rPr lang="zh-CN" altLang="en-US" sz="1200" b="1"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x: x</a:t>
            </a:r>
            <a:r>
              <a:rPr lang="zh-CN" altLang="en-US" sz="1200" b="0" i="0" dirty="0">
                <a:effectLst/>
                <a:latin typeface="黑体" panose="02010609060101010101" pitchFamily="49" charset="-122"/>
                <a:ea typeface="黑体" panose="02010609060101010101" pitchFamily="49" charset="-122"/>
              </a:rPr>
              <a:t>轴</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y: y</a:t>
            </a:r>
            <a:r>
              <a:rPr lang="zh-CN" altLang="en-US" sz="1200" b="0" i="0" dirty="0">
                <a:effectLst/>
                <a:latin typeface="黑体" panose="02010609060101010101" pitchFamily="49" charset="-122"/>
                <a:ea typeface="黑体" panose="02010609060101010101" pitchFamily="49" charset="-122"/>
              </a:rPr>
              <a:t>轴</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hue: </a:t>
            </a:r>
            <a:r>
              <a:rPr lang="zh-CN" altLang="en-US" sz="1200" b="0" i="0" dirty="0">
                <a:effectLst/>
                <a:latin typeface="黑体" panose="02010609060101010101" pitchFamily="49" charset="-122"/>
                <a:ea typeface="黑体" panose="02010609060101010101" pitchFamily="49" charset="-122"/>
              </a:rPr>
              <a:t>在某一维度上，用颜色区分</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style: </a:t>
            </a:r>
            <a:r>
              <a:rPr lang="zh-CN" altLang="en-US" sz="1200" b="0" i="0" dirty="0">
                <a:effectLst/>
                <a:latin typeface="黑体" panose="02010609060101010101" pitchFamily="49" charset="-122"/>
                <a:ea typeface="黑体" panose="02010609060101010101" pitchFamily="49" charset="-122"/>
              </a:rPr>
              <a:t>在某一维度上</a:t>
            </a:r>
            <a:r>
              <a:rPr lang="en-US" altLang="zh-CN" sz="1200" b="0" i="0" dirty="0">
                <a:effectLst/>
                <a:latin typeface="黑体" panose="02010609060101010101" pitchFamily="49" charset="-122"/>
                <a:ea typeface="黑体" panose="02010609060101010101" pitchFamily="49" charset="-122"/>
              </a:rPr>
              <a:t>, </a:t>
            </a:r>
            <a:r>
              <a:rPr lang="zh-CN" altLang="en-US" sz="1200" b="0" i="0" dirty="0">
                <a:effectLst/>
                <a:latin typeface="黑体" panose="02010609060101010101" pitchFamily="49" charset="-122"/>
                <a:ea typeface="黑体" panose="02010609060101010101" pitchFamily="49" charset="-122"/>
              </a:rPr>
              <a:t>用线的不同表现形式区分</a:t>
            </a:r>
            <a:r>
              <a:rPr lang="en-US" altLang="zh-CN" sz="1200" b="0" i="0" dirty="0">
                <a:effectLst/>
                <a:latin typeface="黑体" panose="02010609060101010101" pitchFamily="49" charset="-122"/>
                <a:ea typeface="黑体" panose="02010609060101010101" pitchFamily="49" charset="-122"/>
              </a:rPr>
              <a:t>, </a:t>
            </a:r>
            <a:r>
              <a:rPr lang="zh-CN" altLang="en-US" sz="1200" b="0" i="0" dirty="0">
                <a:effectLst/>
                <a:latin typeface="黑体" panose="02010609060101010101" pitchFamily="49" charset="-122"/>
                <a:ea typeface="黑体" panose="02010609060101010101" pitchFamily="49" charset="-122"/>
              </a:rPr>
              <a:t>如 点线</a:t>
            </a:r>
            <a:r>
              <a:rPr lang="en-US" altLang="zh-CN" sz="1200" b="0" i="0" dirty="0">
                <a:effectLst/>
                <a:latin typeface="黑体" panose="02010609060101010101" pitchFamily="49" charset="-122"/>
                <a:ea typeface="黑体" panose="02010609060101010101" pitchFamily="49" charset="-122"/>
              </a:rPr>
              <a:t>, </a:t>
            </a:r>
            <a:r>
              <a:rPr lang="zh-CN" altLang="en-US" sz="1200" b="0" i="0" dirty="0">
                <a:effectLst/>
                <a:latin typeface="黑体" panose="02010609060101010101" pitchFamily="49" charset="-122"/>
                <a:ea typeface="黑体" panose="02010609060101010101" pitchFamily="49" charset="-122"/>
              </a:rPr>
              <a:t>虚线等</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size: </a:t>
            </a:r>
            <a:r>
              <a:rPr lang="zh-CN" altLang="en-US" sz="1200" b="0" i="0" dirty="0">
                <a:effectLst/>
                <a:latin typeface="黑体" panose="02010609060101010101" pitchFamily="49" charset="-122"/>
                <a:ea typeface="黑体" panose="02010609060101010101" pitchFamily="49" charset="-122"/>
              </a:rPr>
              <a:t>控制数据点大小或者线条粗细</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col: </a:t>
            </a:r>
            <a:r>
              <a:rPr lang="zh-CN" altLang="en-US" sz="1200" b="0" i="0" dirty="0">
                <a:effectLst/>
                <a:latin typeface="黑体" panose="02010609060101010101" pitchFamily="49" charset="-122"/>
                <a:ea typeface="黑体" panose="02010609060101010101" pitchFamily="49" charset="-122"/>
              </a:rPr>
              <a:t>列上的子图</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row: </a:t>
            </a:r>
            <a:r>
              <a:rPr lang="zh-CN" altLang="en-US" sz="1200" b="0" i="0" dirty="0">
                <a:effectLst/>
                <a:latin typeface="黑体" panose="02010609060101010101" pitchFamily="49" charset="-122"/>
                <a:ea typeface="黑体" panose="02010609060101010101" pitchFamily="49" charset="-122"/>
              </a:rPr>
              <a:t>行上的子图</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kind: kind= ‘scatter’(</a:t>
            </a:r>
            <a:r>
              <a:rPr lang="zh-CN" altLang="en-US" sz="1200" b="0" i="0" dirty="0">
                <a:effectLst/>
                <a:latin typeface="黑体" panose="02010609060101010101" pitchFamily="49" charset="-122"/>
                <a:ea typeface="黑体" panose="02010609060101010101" pitchFamily="49" charset="-122"/>
              </a:rPr>
              <a:t>默认值</a:t>
            </a:r>
            <a:r>
              <a:rPr lang="en-US" altLang="zh-CN" sz="1200" b="0" i="0" dirty="0">
                <a:effectLst/>
                <a:latin typeface="黑体" panose="02010609060101010101" pitchFamily="49" charset="-122"/>
                <a:ea typeface="黑体" panose="02010609060101010101" pitchFamily="49" charset="-122"/>
              </a:rPr>
              <a:t>)</a:t>
            </a:r>
            <a:br>
              <a:rPr lang="en-US" altLang="zh-CN"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   kind='line’</a:t>
            </a:r>
            <a:r>
              <a:rPr lang="zh-CN" altLang="en-US" sz="1200" b="0" i="0" dirty="0">
                <a:effectLst/>
                <a:latin typeface="黑体" panose="02010609060101010101" pitchFamily="49" charset="-122"/>
                <a:ea typeface="黑体" panose="02010609060101010101" pitchFamily="49" charset="-122"/>
              </a:rPr>
              <a:t>时候，可以通过参数</a:t>
            </a:r>
            <a:r>
              <a:rPr lang="en-US" altLang="zh-CN" sz="1200" b="0" i="0" dirty="0">
                <a:effectLst/>
                <a:latin typeface="黑体" panose="02010609060101010101" pitchFamily="49" charset="-122"/>
                <a:ea typeface="黑体" panose="02010609060101010101" pitchFamily="49" charset="-122"/>
              </a:rPr>
              <a:t>ci</a:t>
            </a:r>
            <a:r>
              <a:rPr lang="zh-CN" altLang="en-US" sz="1200" b="0" i="0" dirty="0">
                <a:effectLst/>
                <a:latin typeface="黑体" panose="02010609060101010101" pitchFamily="49" charset="-122"/>
                <a:ea typeface="黑体" panose="02010609060101010101" pitchFamily="49" charset="-122"/>
              </a:rPr>
              <a:t>：</a:t>
            </a:r>
            <a:r>
              <a:rPr lang="en-US" altLang="zh-CN" sz="1200" b="0" i="0" dirty="0">
                <a:effectLst/>
                <a:latin typeface="黑体" panose="02010609060101010101" pitchFamily="49" charset="-122"/>
                <a:ea typeface="黑体" panose="02010609060101010101" pitchFamily="49" charset="-122"/>
              </a:rPr>
              <a:t>(confidence interval)</a:t>
            </a:r>
            <a:r>
              <a:rPr lang="zh-CN" altLang="en-US" sz="1200" b="0" i="0" dirty="0">
                <a:effectLst/>
                <a:latin typeface="黑体" panose="02010609060101010101" pitchFamily="49" charset="-122"/>
                <a:ea typeface="黑体" panose="02010609060101010101" pitchFamily="49" charset="-122"/>
              </a:rPr>
              <a:t>参数，来控制阴影部分，如，</a:t>
            </a:r>
            <a:r>
              <a:rPr lang="en-US" altLang="zh-CN" sz="1200" b="0" i="0" dirty="0">
                <a:effectLst/>
                <a:latin typeface="黑体" panose="02010609060101010101" pitchFamily="49" charset="-122"/>
                <a:ea typeface="黑体" panose="02010609060101010101" pitchFamily="49" charset="-122"/>
              </a:rPr>
              <a:t>ci=‘</a:t>
            </a:r>
            <a:r>
              <a:rPr lang="en-US" altLang="zh-CN" sz="1200" b="0" i="0" dirty="0" err="1">
                <a:effectLst/>
                <a:latin typeface="黑体" panose="02010609060101010101" pitchFamily="49" charset="-122"/>
                <a:ea typeface="黑体" panose="02010609060101010101" pitchFamily="49" charset="-122"/>
              </a:rPr>
              <a:t>sd</a:t>
            </a:r>
            <a:r>
              <a:rPr lang="en-US" altLang="zh-CN" sz="1200" b="0" i="0" dirty="0">
                <a:effectLst/>
                <a:latin typeface="黑体" panose="02010609060101010101" pitchFamily="49" charset="-122"/>
                <a:ea typeface="黑体" panose="02010609060101010101" pitchFamily="49" charset="-122"/>
              </a:rPr>
              <a:t>’ </a:t>
            </a:r>
            <a:r>
              <a:rPr lang="zh-CN" altLang="en-US" sz="1200" b="0" i="0" dirty="0">
                <a:effectLst/>
                <a:latin typeface="黑体" panose="02010609060101010101" pitchFamily="49" charset="-122"/>
                <a:ea typeface="黑体" panose="02010609060101010101" pitchFamily="49" charset="-122"/>
              </a:rPr>
              <a:t>（一个</a:t>
            </a:r>
            <a:r>
              <a:rPr lang="en-US" altLang="zh-CN" sz="1200" b="0" i="0" dirty="0">
                <a:effectLst/>
                <a:latin typeface="黑体" panose="02010609060101010101" pitchFamily="49" charset="-122"/>
                <a:ea typeface="黑体" panose="02010609060101010101" pitchFamily="49" charset="-122"/>
              </a:rPr>
              <a:t>x</a:t>
            </a:r>
            <a:r>
              <a:rPr lang="zh-CN" altLang="en-US" sz="1200" b="0" i="0" dirty="0">
                <a:effectLst/>
                <a:latin typeface="黑体" panose="02010609060101010101" pitchFamily="49" charset="-122"/>
                <a:ea typeface="黑体" panose="02010609060101010101" pitchFamily="49" charset="-122"/>
              </a:rPr>
              <a:t>有多个</a:t>
            </a:r>
            <a:r>
              <a:rPr lang="en-US" altLang="zh-CN" sz="1200" b="0" i="0" dirty="0">
                <a:effectLst/>
                <a:latin typeface="黑体" panose="02010609060101010101" pitchFamily="49" charset="-122"/>
                <a:ea typeface="黑体" panose="02010609060101010101" pitchFamily="49" charset="-122"/>
              </a:rPr>
              <a:t>y</a:t>
            </a:r>
            <a:r>
              <a:rPr lang="zh-CN" altLang="en-US" sz="1200" b="0" i="0" dirty="0">
                <a:effectLst/>
                <a:latin typeface="黑体" panose="02010609060101010101" pitchFamily="49" charset="-122"/>
                <a:ea typeface="黑体" panose="02010609060101010101" pitchFamily="49" charset="-122"/>
              </a:rPr>
              <a:t>值）</a:t>
            </a:r>
            <a:br>
              <a:rPr lang="zh-CN" altLang="en-US" sz="1200" b="0" i="0" dirty="0">
                <a:effectLst/>
                <a:latin typeface="黑体" panose="02010609060101010101" pitchFamily="49" charset="-122"/>
                <a:ea typeface="黑体" panose="02010609060101010101" pitchFamily="49" charset="-122"/>
              </a:rPr>
            </a:br>
            <a:r>
              <a:rPr lang="zh-CN" altLang="en-US" sz="1200" b="0" i="0" dirty="0">
                <a:effectLst/>
                <a:latin typeface="黑体" panose="02010609060101010101" pitchFamily="49" charset="-122"/>
                <a:ea typeface="黑体" panose="02010609060101010101" pitchFamily="49" charset="-122"/>
              </a:rPr>
              <a:t>   也可以关闭数据聚合功能</a:t>
            </a:r>
            <a:r>
              <a:rPr lang="en-US" altLang="zh-CN" sz="1200" b="0" i="0" dirty="0">
                <a:effectLst/>
                <a:latin typeface="黑体" panose="02010609060101010101" pitchFamily="49" charset="-122"/>
                <a:ea typeface="黑体" panose="02010609060101010101" pitchFamily="49" charset="-122"/>
              </a:rPr>
              <a:t>(urn off aggregation altogether), </a:t>
            </a:r>
            <a:r>
              <a:rPr lang="zh-CN" altLang="en-US" sz="1200" b="0" i="0" dirty="0">
                <a:effectLst/>
                <a:latin typeface="黑体" panose="02010609060101010101" pitchFamily="49" charset="-122"/>
                <a:ea typeface="黑体" panose="02010609060101010101" pitchFamily="49" charset="-122"/>
              </a:rPr>
              <a:t>设置</a:t>
            </a:r>
            <a:r>
              <a:rPr lang="en-US" altLang="zh-CN" sz="1200" b="0" i="0" dirty="0">
                <a:effectLst/>
                <a:latin typeface="黑体" panose="02010609060101010101" pitchFamily="49" charset="-122"/>
                <a:ea typeface="黑体" panose="02010609060101010101" pitchFamily="49" charset="-122"/>
              </a:rPr>
              <a:t>estimator=None</a:t>
            </a:r>
            <a:r>
              <a:rPr lang="zh-CN" altLang="en-US" sz="1200" b="0" i="0" dirty="0">
                <a:effectLst/>
                <a:latin typeface="黑体" panose="02010609060101010101" pitchFamily="49" charset="-122"/>
                <a:ea typeface="黑体" panose="02010609060101010101" pitchFamily="49" charset="-122"/>
              </a:rPr>
              <a:t>即可</a:t>
            </a:r>
            <a:br>
              <a:rPr lang="zh-CN" altLang="en-US" sz="1200" b="0" i="0" dirty="0">
                <a:effectLst/>
                <a:latin typeface="黑体" panose="02010609060101010101" pitchFamily="49" charset="-122"/>
                <a:ea typeface="黑体" panose="02010609060101010101" pitchFamily="49" charset="-122"/>
              </a:rPr>
            </a:br>
            <a:r>
              <a:rPr lang="en-US" altLang="zh-CN" sz="1200" b="0" i="0" dirty="0">
                <a:effectLst/>
                <a:latin typeface="黑体" panose="02010609060101010101" pitchFamily="49" charset="-122"/>
                <a:ea typeface="黑体" panose="02010609060101010101" pitchFamily="49" charset="-122"/>
              </a:rPr>
              <a:t>data</a:t>
            </a:r>
            <a:endParaRPr lang="zh-CN" altLang="en-US" sz="1200" b="0"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30</a:t>
            </a:fld>
            <a:endParaRPr lang="zh-CN" altLang="en-US"/>
          </a:p>
        </p:txBody>
      </p:sp>
    </p:spTree>
    <p:extLst>
      <p:ext uri="{BB962C8B-B14F-4D97-AF65-F5344CB8AC3E}">
        <p14:creationId xmlns:p14="http://schemas.microsoft.com/office/powerpoint/2010/main" val="15988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latin typeface="Times New Roman" panose="02020603050405020304" pitchFamily="18" charset="0"/>
                <a:cs typeface="Times New Roman" panose="02020603050405020304" pitchFamily="18" charset="0"/>
              </a:rPr>
              <a:t>Distplot</a:t>
            </a:r>
            <a:r>
              <a:rPr lang="zh-CN" altLang="en-US" b="1" dirty="0">
                <a:latin typeface="Times New Roman" panose="02020603050405020304" pitchFamily="18" charset="0"/>
                <a:cs typeface="Times New Roman" panose="02020603050405020304" pitchFamily="18" charset="0"/>
              </a:rPr>
              <a:t>（）主要参数释义</a:t>
            </a:r>
            <a:endParaRPr lang="en-US" altLang="zh-CN" b="1"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也可以单独画曲线</a:t>
            </a:r>
            <a:endParaRPr lang="en-US" altLang="zh-CN" b="1" dirty="0">
              <a:latin typeface="Times New Roman" panose="02020603050405020304" pitchFamily="18" charset="0"/>
              <a:cs typeface="Times New Roman" panose="02020603050405020304" pitchFamily="18" charset="0"/>
            </a:endParaRPr>
          </a:p>
          <a:p>
            <a:endParaRPr lang="en-US" altLang="zh-CN" b="1" i="0" dirty="0">
              <a:solidFill>
                <a:srgbClr val="000000"/>
              </a:solidFill>
              <a:effectLst/>
              <a:latin typeface="Times New Roman" panose="02020603050405020304" pitchFamily="18" charset="0"/>
              <a:cs typeface="Times New Roman" panose="02020603050405020304" pitchFamily="18" charset="0"/>
            </a:endParaRPr>
          </a:p>
          <a:p>
            <a:r>
              <a:rPr lang="en-US" altLang="zh-CN" dirty="0" err="1">
                <a:solidFill>
                  <a:srgbClr val="000000"/>
                </a:solidFill>
                <a:latin typeface="Source Code Pro"/>
              </a:rPr>
              <a:t>rugplot</a:t>
            </a:r>
            <a:r>
              <a:rPr lang="en-US" altLang="zh-CN" dirty="0">
                <a:solidFill>
                  <a:srgbClr val="000000"/>
                </a:solidFill>
                <a:latin typeface="Source Code Pro"/>
              </a:rPr>
              <a:t>()</a:t>
            </a:r>
            <a:r>
              <a:rPr lang="zh-CN" altLang="en-US" sz="1200" b="0" i="0" u="none" strike="noStrike" kern="1200" dirty="0">
                <a:solidFill>
                  <a:schemeClr val="tx1"/>
                </a:solidFill>
                <a:effectLst/>
                <a:latin typeface="+mn-lt"/>
                <a:ea typeface="+mn-ea"/>
                <a:cs typeface="+mn-cs"/>
              </a:rPr>
              <a:t>一维数组中数据点实际的分布位置情况，即不添加任何数学意义上的拟合，单纯的将记录值在坐标轴上表现出来</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b="1" i="0" dirty="0">
              <a:solidFill>
                <a:srgbClr val="000000"/>
              </a:solidFill>
              <a:effectLst/>
              <a:latin typeface="Source Code Pro"/>
            </a:endParaRPr>
          </a:p>
          <a:p>
            <a:r>
              <a:rPr lang="en-US" altLang="zh-CN" b="0" i="0" dirty="0">
                <a:solidFill>
                  <a:srgbClr val="000000"/>
                </a:solidFill>
                <a:effectLst/>
                <a:latin typeface="Source Code Pro"/>
              </a:rPr>
              <a:t>hist: bool </a:t>
            </a:r>
            <a:r>
              <a:rPr lang="zh-CN" altLang="en-US" b="0" i="0" dirty="0">
                <a:solidFill>
                  <a:srgbClr val="000000"/>
                </a:solidFill>
                <a:effectLst/>
                <a:latin typeface="Source Code Pro"/>
              </a:rPr>
              <a:t>是否绘制</a:t>
            </a:r>
            <a:r>
              <a:rPr lang="en-US" altLang="zh-CN" b="0" i="0" dirty="0">
                <a:solidFill>
                  <a:srgbClr val="000000"/>
                </a:solidFill>
                <a:effectLst/>
                <a:latin typeface="Source Code Pro"/>
              </a:rPr>
              <a:t>(</a:t>
            </a:r>
            <a:r>
              <a:rPr lang="zh-CN" altLang="en-US" b="0" i="0" dirty="0">
                <a:solidFill>
                  <a:srgbClr val="000000"/>
                </a:solidFill>
                <a:effectLst/>
                <a:latin typeface="Source Code Pro"/>
              </a:rPr>
              <a:t>标准化</a:t>
            </a:r>
            <a:r>
              <a:rPr lang="en-US" altLang="zh-CN" b="0" i="0" dirty="0">
                <a:solidFill>
                  <a:srgbClr val="000000"/>
                </a:solidFill>
                <a:effectLst/>
                <a:latin typeface="Source Code Pro"/>
              </a:rPr>
              <a:t>)</a:t>
            </a:r>
            <a:r>
              <a:rPr lang="zh-CN" altLang="en-US" b="0" i="0" dirty="0">
                <a:solidFill>
                  <a:srgbClr val="000000"/>
                </a:solidFill>
                <a:effectLst/>
                <a:latin typeface="Source Code Pro"/>
              </a:rPr>
              <a:t>直方图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kde</a:t>
            </a:r>
            <a:r>
              <a:rPr lang="en-US" altLang="zh-CN" b="0" i="0" dirty="0">
                <a:solidFill>
                  <a:srgbClr val="000000"/>
                </a:solidFill>
                <a:effectLst/>
                <a:latin typeface="Source Code Pro"/>
              </a:rPr>
              <a:t>: bool </a:t>
            </a:r>
            <a:r>
              <a:rPr lang="zh-CN" altLang="en-US" b="0" i="0" dirty="0">
                <a:solidFill>
                  <a:srgbClr val="000000"/>
                </a:solidFill>
                <a:effectLst/>
                <a:latin typeface="Source Code Pro"/>
              </a:rPr>
              <a:t>是否绘制高斯核密度估计图</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rug: bool </a:t>
            </a:r>
            <a:r>
              <a:rPr lang="zh-CN" altLang="en-US" b="0" i="0" dirty="0">
                <a:solidFill>
                  <a:srgbClr val="000000"/>
                </a:solidFill>
                <a:effectLst/>
                <a:latin typeface="Source Code Pro"/>
              </a:rPr>
              <a:t>是否在支撑轴上绘制</a:t>
            </a:r>
            <a:r>
              <a:rPr lang="en-US" altLang="zh-CN" b="0" i="0" dirty="0" err="1">
                <a:solidFill>
                  <a:srgbClr val="000000"/>
                </a:solidFill>
                <a:effectLst/>
                <a:latin typeface="Source Code Pro"/>
              </a:rPr>
              <a:t>rugplot</a:t>
            </a:r>
            <a:r>
              <a:rPr lang="en-US" altLang="zh-CN" b="0" i="0" dirty="0">
                <a:solidFill>
                  <a:srgbClr val="000000"/>
                </a:solidFill>
                <a:effectLst/>
                <a:latin typeface="Source Code Pro"/>
              </a:rPr>
              <a:t>()</a:t>
            </a:r>
            <a:r>
              <a:rPr lang="zh-CN" altLang="en-US" b="0" i="0" dirty="0">
                <a:solidFill>
                  <a:srgbClr val="000000"/>
                </a:solidFill>
                <a:effectLst/>
                <a:latin typeface="Source Code Pro"/>
              </a:rPr>
              <a:t>图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{hist</a:t>
            </a:r>
            <a:r>
              <a:rPr lang="zh-CN" altLang="en-US" b="0" i="0" dirty="0">
                <a:solidFill>
                  <a:srgbClr val="000000"/>
                </a:solidFill>
                <a:effectLst/>
                <a:latin typeface="Source Code Pro"/>
              </a:rPr>
              <a:t>，</a:t>
            </a:r>
            <a:r>
              <a:rPr lang="en-US" altLang="zh-CN" b="0" i="0" dirty="0" err="1">
                <a:solidFill>
                  <a:srgbClr val="000000"/>
                </a:solidFill>
                <a:effectLst/>
                <a:latin typeface="Source Code Pro"/>
              </a:rPr>
              <a:t>kde</a:t>
            </a:r>
            <a:r>
              <a:rPr lang="zh-CN" altLang="en-US" b="0" i="0" dirty="0">
                <a:solidFill>
                  <a:srgbClr val="000000"/>
                </a:solidFill>
                <a:effectLst/>
                <a:latin typeface="Source Code Pro"/>
              </a:rPr>
              <a:t>，</a:t>
            </a:r>
            <a:r>
              <a:rPr lang="en-US" altLang="zh-CN" b="0" i="0" dirty="0">
                <a:solidFill>
                  <a:srgbClr val="000000"/>
                </a:solidFill>
                <a:effectLst/>
                <a:latin typeface="Source Code Pro"/>
              </a:rPr>
              <a:t>rug</a:t>
            </a:r>
            <a:r>
              <a:rPr lang="zh-CN" altLang="en-US" b="0" i="0" dirty="0">
                <a:solidFill>
                  <a:srgbClr val="000000"/>
                </a:solidFill>
                <a:effectLst/>
                <a:latin typeface="Source Code Pro"/>
              </a:rPr>
              <a:t>，</a:t>
            </a:r>
            <a:r>
              <a:rPr lang="en-US" altLang="zh-CN" b="0" i="0" dirty="0">
                <a:solidFill>
                  <a:srgbClr val="000000"/>
                </a:solidFill>
                <a:effectLst/>
                <a:latin typeface="Source Code Pro"/>
              </a:rPr>
              <a:t>fit} _</a:t>
            </a:r>
            <a:r>
              <a:rPr lang="en-US" altLang="zh-CN" b="0" i="0" dirty="0" err="1">
                <a:solidFill>
                  <a:srgbClr val="000000"/>
                </a:solidFill>
                <a:effectLst/>
                <a:latin typeface="Source Code Pro"/>
              </a:rPr>
              <a:t>kws</a:t>
            </a:r>
            <a:r>
              <a:rPr lang="zh-CN" altLang="en-US" b="0" i="0" dirty="0">
                <a:solidFill>
                  <a:srgbClr val="000000"/>
                </a:solidFill>
                <a:effectLst/>
                <a:latin typeface="Source Code Pro"/>
              </a:rPr>
              <a:t>：字典 底层绘图函数的关键字参数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color: matplotlib color </a:t>
            </a:r>
            <a:r>
              <a:rPr lang="zh-CN" altLang="en-US" b="0" i="0" dirty="0">
                <a:solidFill>
                  <a:srgbClr val="000000"/>
                </a:solidFill>
                <a:effectLst/>
                <a:latin typeface="Source Code Pro"/>
              </a:rPr>
              <a:t>该颜色可以绘制除了拟合曲线之外的所有内容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vertical: bool </a:t>
            </a:r>
            <a:r>
              <a:rPr lang="zh-CN" altLang="en-US" b="0" i="0" dirty="0">
                <a:solidFill>
                  <a:srgbClr val="000000"/>
                </a:solidFill>
                <a:effectLst/>
                <a:latin typeface="Source Code Pro"/>
              </a:rPr>
              <a:t>如果为</a:t>
            </a:r>
            <a:r>
              <a:rPr lang="en-US" altLang="zh-CN" b="0" i="0" dirty="0">
                <a:solidFill>
                  <a:srgbClr val="000000"/>
                </a:solidFill>
                <a:effectLst/>
                <a:latin typeface="Source Code Pro"/>
              </a:rPr>
              <a:t>True,</a:t>
            </a:r>
            <a:r>
              <a:rPr lang="zh-CN" altLang="en-US" b="0" i="0" dirty="0">
                <a:solidFill>
                  <a:srgbClr val="000000"/>
                </a:solidFill>
                <a:effectLst/>
                <a:latin typeface="Source Code Pro"/>
              </a:rPr>
              <a:t>则观察值在</a:t>
            </a:r>
            <a:r>
              <a:rPr lang="en-US" altLang="zh-CN" b="0" i="0" dirty="0">
                <a:solidFill>
                  <a:srgbClr val="000000"/>
                </a:solidFill>
                <a:effectLst/>
                <a:latin typeface="Source Code Pro"/>
              </a:rPr>
              <a:t>y</a:t>
            </a:r>
            <a:r>
              <a:rPr lang="zh-CN" altLang="en-US" b="0" i="0" dirty="0">
                <a:solidFill>
                  <a:srgbClr val="000000"/>
                </a:solidFill>
                <a:effectLst/>
                <a:latin typeface="Source Code Pro"/>
              </a:rPr>
              <a:t>轴上，即水平横向的显示</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31</a:t>
            </a:fld>
            <a:endParaRPr lang="zh-CN" altLang="en-US"/>
          </a:p>
        </p:txBody>
      </p:sp>
    </p:spTree>
    <p:extLst>
      <p:ext uri="{BB962C8B-B14F-4D97-AF65-F5344CB8AC3E}">
        <p14:creationId xmlns:p14="http://schemas.microsoft.com/office/powerpoint/2010/main" val="2601399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err="1"/>
              <a:t>Jointplot</a:t>
            </a:r>
            <a:r>
              <a:rPr lang="zh-CN" altLang="en-US" b="1" dirty="0"/>
              <a:t>（）主要参数释义</a:t>
            </a:r>
            <a:endParaRPr lang="en-US" altLang="zh-CN" b="1"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Microsoft YaHei" panose="020B0503020204020204" pitchFamily="34" charset="-122"/>
                <a:ea typeface="Microsoft YaHei" panose="020B0503020204020204" pitchFamily="34" charset="-122"/>
              </a:rPr>
              <a:t>kind</a:t>
            </a:r>
            <a:r>
              <a:rPr lang="zh-CN" altLang="en-US" b="0" i="0" dirty="0">
                <a:effectLst/>
                <a:latin typeface="Microsoft YaHei" panose="020B0503020204020204" pitchFamily="34" charset="-122"/>
                <a:ea typeface="Microsoft YaHei" panose="020B0503020204020204" pitchFamily="34" charset="-122"/>
              </a:rPr>
              <a:t>：表示绘制图形的类型。    </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类型有</a:t>
            </a:r>
            <a:r>
              <a:rPr lang="en-US" altLang="zh-CN" b="0" i="0" dirty="0">
                <a:effectLst/>
                <a:latin typeface="Microsoft YaHei" panose="020B0503020204020204" pitchFamily="34" charset="-122"/>
                <a:ea typeface="Microsoft YaHei" panose="020B0503020204020204" pitchFamily="34" charset="-122"/>
              </a:rPr>
              <a:t>scatter</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reg</a:t>
            </a:r>
            <a:r>
              <a:rPr lang="zh-CN" altLang="en-US" b="0" i="0" dirty="0">
                <a:effectLst/>
                <a:latin typeface="Microsoft YaHei" panose="020B0503020204020204" pitchFamily="34" charset="-122"/>
                <a:ea typeface="Microsoft YaHei" panose="020B0503020204020204" pitchFamily="34" charset="-122"/>
              </a:rPr>
              <a:t>，</a:t>
            </a:r>
            <a:r>
              <a:rPr lang="en-US" altLang="zh-CN" b="0" i="0" dirty="0" err="1">
                <a:effectLst/>
                <a:latin typeface="Microsoft YaHei" panose="020B0503020204020204" pitchFamily="34" charset="-122"/>
                <a:ea typeface="Microsoft YaHei" panose="020B0503020204020204" pitchFamily="34" charset="-122"/>
              </a:rPr>
              <a:t>resid</a:t>
            </a:r>
            <a:r>
              <a:rPr lang="zh-CN" altLang="en-US" b="0" i="0" dirty="0">
                <a:effectLst/>
                <a:latin typeface="Microsoft YaHei" panose="020B0503020204020204" pitchFamily="34" charset="-122"/>
                <a:ea typeface="Microsoft YaHei" panose="020B0503020204020204" pitchFamily="34" charset="-122"/>
              </a:rPr>
              <a:t>，</a:t>
            </a:r>
            <a:r>
              <a:rPr lang="en-US" altLang="zh-CN" b="0" i="0" dirty="0" err="1">
                <a:effectLst/>
                <a:latin typeface="Microsoft YaHei" panose="020B0503020204020204" pitchFamily="34" charset="-122"/>
                <a:ea typeface="Microsoft YaHei" panose="020B0503020204020204" pitchFamily="34" charset="-122"/>
              </a:rPr>
              <a:t>kde</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hex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effectLst/>
                <a:latin typeface="Microsoft YaHei" panose="020B0503020204020204" pitchFamily="34" charset="-122"/>
                <a:ea typeface="Microsoft YaHei" panose="020B0503020204020204" pitchFamily="34" charset="-122"/>
              </a:rPr>
              <a:t>stat_func</a:t>
            </a:r>
            <a:r>
              <a:rPr lang="zh-CN" altLang="en-US" b="0" i="0" dirty="0">
                <a:effectLst/>
                <a:latin typeface="Microsoft YaHei" panose="020B0503020204020204" pitchFamily="34" charset="-122"/>
                <a:ea typeface="Microsoft YaHei" panose="020B0503020204020204" pitchFamily="34" charset="-122"/>
              </a:rPr>
              <a:t>：用于计算有关关系的统计量并标注图。</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Microsoft YaHei" panose="020B0503020204020204" pitchFamily="34" charset="-122"/>
                <a:ea typeface="Microsoft YaHei" panose="020B0503020204020204" pitchFamily="34" charset="-122"/>
              </a:rPr>
              <a:t>color</a:t>
            </a:r>
            <a:r>
              <a:rPr lang="zh-CN" altLang="en-US" b="0" i="0" dirty="0">
                <a:effectLst/>
                <a:latin typeface="Microsoft YaHei" panose="020B0503020204020204" pitchFamily="34" charset="-122"/>
                <a:ea typeface="Microsoft YaHei" panose="020B0503020204020204" pitchFamily="34" charset="-122"/>
              </a:rPr>
              <a:t>：表示绘图元素的颜色。</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Microsoft YaHei" panose="020B0503020204020204" pitchFamily="34" charset="-122"/>
                <a:ea typeface="Microsoft YaHei" panose="020B0503020204020204" pitchFamily="34" charset="-122"/>
              </a:rPr>
              <a:t>size</a:t>
            </a:r>
            <a:r>
              <a:rPr lang="zh-CN" altLang="en-US" b="0" i="0" dirty="0">
                <a:effectLst/>
                <a:latin typeface="Microsoft YaHei" panose="020B0503020204020204" pitchFamily="34" charset="-122"/>
                <a:ea typeface="Microsoft YaHei" panose="020B0503020204020204" pitchFamily="34" charset="-122"/>
              </a:rPr>
              <a:t>：用于设置图的大小</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正方形</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Microsoft YaHei" panose="020B0503020204020204" pitchFamily="34" charset="-122"/>
                <a:ea typeface="Microsoft YaHei" panose="020B0503020204020204" pitchFamily="34" charset="-122"/>
              </a:rPr>
              <a:t>ratio</a:t>
            </a:r>
            <a:r>
              <a:rPr lang="zh-CN" altLang="en-US" b="0" i="0" dirty="0">
                <a:effectLst/>
                <a:latin typeface="Microsoft YaHei" panose="020B0503020204020204" pitchFamily="34" charset="-122"/>
                <a:ea typeface="Microsoft YaHei" panose="020B0503020204020204" pitchFamily="34" charset="-122"/>
              </a:rPr>
              <a:t>：表示中心图与侧边图的比例。该参数的值越大，则中心图的占比会越大。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Microsoft YaHei" panose="020B0503020204020204" pitchFamily="34" charset="-122"/>
                <a:ea typeface="Microsoft YaHei" panose="020B0503020204020204" pitchFamily="34" charset="-122"/>
              </a:rPr>
              <a:t>space</a:t>
            </a:r>
            <a:r>
              <a:rPr lang="zh-CN" altLang="en-US" b="0" i="0" dirty="0">
                <a:effectLst/>
                <a:latin typeface="Microsoft YaHei" panose="020B0503020204020204" pitchFamily="34" charset="-122"/>
                <a:ea typeface="Microsoft YaHei" panose="020B0503020204020204" pitchFamily="34" charset="-122"/>
              </a:rPr>
              <a:t>：用于设置中心图与侧边图的间隔大小。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effectLst/>
                <a:latin typeface="Microsoft YaHei" panose="020B0503020204020204" pitchFamily="34" charset="-122"/>
                <a:ea typeface="Microsoft YaHei" panose="020B0503020204020204" pitchFamily="34" charset="-122"/>
              </a:rPr>
              <a:t>xlim</a:t>
            </a:r>
            <a:r>
              <a:rPr lang="zh-CN" altLang="en-US" b="0" i="0" dirty="0">
                <a:effectLst/>
                <a:latin typeface="Microsoft YaHei" panose="020B0503020204020204" pitchFamily="34" charset="-122"/>
                <a:ea typeface="Microsoft YaHei" panose="020B0503020204020204" pitchFamily="34" charset="-122"/>
              </a:rPr>
              <a:t>，</a:t>
            </a:r>
            <a:r>
              <a:rPr lang="en-US" altLang="zh-CN" b="0" i="0" dirty="0" err="1">
                <a:effectLst/>
                <a:latin typeface="Microsoft YaHei" panose="020B0503020204020204" pitchFamily="34" charset="-122"/>
                <a:ea typeface="Microsoft YaHei" panose="020B0503020204020204" pitchFamily="34" charset="-122"/>
              </a:rPr>
              <a:t>ylim</a:t>
            </a:r>
            <a:r>
              <a:rPr lang="zh-CN" altLang="en-US" b="0" i="0" dirty="0">
                <a:effectLst/>
                <a:latin typeface="Microsoft YaHei" panose="020B0503020204020204" pitchFamily="34" charset="-122"/>
                <a:ea typeface="Microsoft YaHei" panose="020B0503020204020204" pitchFamily="34" charset="-122"/>
              </a:rPr>
              <a:t>：表示</a:t>
            </a:r>
            <a:r>
              <a:rPr lang="en-US" altLang="zh-CN" b="0" i="0" dirty="0">
                <a:effectLst/>
                <a:latin typeface="Microsoft YaHei" panose="020B0503020204020204" pitchFamily="34" charset="-122"/>
                <a:ea typeface="Microsoft YaHei" panose="020B0503020204020204" pitchFamily="34" charset="-122"/>
              </a:rPr>
              <a:t>x</a:t>
            </a:r>
            <a:r>
              <a:rPr lang="zh-CN" altLang="en-US" b="0" i="0" dirty="0">
                <a:effectLst/>
                <a:latin typeface="Microsoft YaHei" panose="020B0503020204020204" pitchFamily="34" charset="-122"/>
                <a:ea typeface="Microsoft YaHei" panose="020B0503020204020204" pitchFamily="34" charset="-122"/>
              </a:rPr>
              <a:t>、</a:t>
            </a:r>
            <a:r>
              <a:rPr lang="en-US" altLang="zh-CN" b="0" i="0" dirty="0">
                <a:effectLst/>
                <a:latin typeface="Microsoft YaHei" panose="020B0503020204020204" pitchFamily="34" charset="-122"/>
                <a:ea typeface="Microsoft YaHei" panose="020B0503020204020204" pitchFamily="34" charset="-122"/>
              </a:rPr>
              <a:t>y</a:t>
            </a:r>
            <a:r>
              <a:rPr lang="zh-CN" altLang="en-US" b="0" i="0" dirty="0">
                <a:effectLst/>
                <a:latin typeface="Microsoft YaHei" panose="020B0503020204020204" pitchFamily="34" charset="-122"/>
                <a:ea typeface="Microsoft YaHei" panose="020B0503020204020204" pitchFamily="34" charset="-122"/>
              </a:rPr>
              <a:t>轴的范围。</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32</a:t>
            </a:fld>
            <a:endParaRPr lang="zh-CN" altLang="en-US"/>
          </a:p>
        </p:txBody>
      </p:sp>
    </p:spTree>
    <p:extLst>
      <p:ext uri="{BB962C8B-B14F-4D97-AF65-F5344CB8AC3E}">
        <p14:creationId xmlns:p14="http://schemas.microsoft.com/office/powerpoint/2010/main" val="359317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684B1CD8-9F96-4F1D-A5B8-2D9E0ECCEB33}" type="slidenum">
              <a:rPr lang="zh-CN" altLang="en-US" smtClean="0"/>
              <a:t>33</a:t>
            </a:fld>
            <a:endParaRPr lang="zh-CN" altLang="en-US"/>
          </a:p>
        </p:txBody>
      </p:sp>
    </p:spTree>
    <p:extLst>
      <p:ext uri="{BB962C8B-B14F-4D97-AF65-F5344CB8AC3E}">
        <p14:creationId xmlns:p14="http://schemas.microsoft.com/office/powerpoint/2010/main" val="3913131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dirty="0" err="1">
                <a:latin typeface="Times New Roman" panose="02020603050405020304" pitchFamily="18" charset="0"/>
                <a:cs typeface="Times New Roman" panose="02020603050405020304" pitchFamily="18" charset="0"/>
              </a:rPr>
              <a:t>Regplot</a:t>
            </a:r>
            <a:r>
              <a:rPr lang="zh-CN" altLang="en-US" b="1" dirty="0">
                <a:latin typeface="Times New Roman" panose="02020603050405020304" pitchFamily="18" charset="0"/>
                <a:cs typeface="Times New Roman" panose="02020603050405020304" pitchFamily="18" charset="0"/>
              </a:rPr>
              <a:t>（）主要参数释义</a:t>
            </a:r>
            <a:endParaRPr lang="en-US" altLang="zh-CN" b="1" i="0" dirty="0">
              <a:solidFill>
                <a:srgbClr val="000000"/>
              </a:solidFill>
              <a:effectLst/>
              <a:latin typeface="Verdana" panose="020B0604030504040204" pitchFamily="34" charset="0"/>
            </a:endParaRPr>
          </a:p>
          <a:p>
            <a:pPr algn="l"/>
            <a:r>
              <a:rPr lang="en-US" altLang="zh-CN" b="0" i="0" dirty="0" err="1">
                <a:solidFill>
                  <a:srgbClr val="000000"/>
                </a:solidFill>
                <a:effectLst/>
                <a:latin typeface="Verdana" panose="020B0604030504040204" pitchFamily="34" charset="0"/>
              </a:rPr>
              <a:t>x,y</a:t>
            </a:r>
            <a:r>
              <a:rPr lang="zh-CN" altLang="en-US" b="0" i="0" dirty="0">
                <a:solidFill>
                  <a:srgbClr val="000000"/>
                </a:solidFill>
                <a:effectLst/>
                <a:latin typeface="Verdana" panose="020B0604030504040204" pitchFamily="34" charset="0"/>
              </a:rPr>
              <a:t>：就是</a:t>
            </a:r>
            <a:r>
              <a:rPr lang="en-US" altLang="zh-CN" b="0" i="0" dirty="0" err="1">
                <a:solidFill>
                  <a:srgbClr val="000000"/>
                </a:solidFill>
                <a:effectLst/>
                <a:latin typeface="Verdana" panose="020B0604030504040204" pitchFamily="34" charset="0"/>
              </a:rPr>
              <a:t>x,y</a:t>
            </a:r>
            <a:r>
              <a:rPr lang="zh-CN" altLang="en-US" b="0" i="0" dirty="0">
                <a:solidFill>
                  <a:srgbClr val="000000"/>
                </a:solidFill>
                <a:effectLst/>
                <a:latin typeface="Verdana" panose="020B0604030504040204" pitchFamily="34" charset="0"/>
              </a:rPr>
              <a:t>轴的值</a:t>
            </a:r>
          </a:p>
          <a:p>
            <a:pPr algn="l"/>
            <a:r>
              <a:rPr lang="en-US" altLang="zh-CN" b="0" i="0" dirty="0">
                <a:solidFill>
                  <a:srgbClr val="000000"/>
                </a:solidFill>
                <a:effectLst/>
                <a:latin typeface="Verdana" panose="020B0604030504040204" pitchFamily="34" charset="0"/>
              </a:rPr>
              <a:t>data</a:t>
            </a:r>
            <a:r>
              <a:rPr lang="zh-CN" altLang="en-US" b="0" i="0" dirty="0">
                <a:solidFill>
                  <a:srgbClr val="000000"/>
                </a:solidFill>
                <a:effectLst/>
                <a:latin typeface="Verdana" panose="020B0604030504040204" pitchFamily="34" charset="0"/>
              </a:rPr>
              <a:t>：</a:t>
            </a:r>
            <a:r>
              <a:rPr lang="en-US" altLang="zh-CN" b="0" i="0" dirty="0" err="1">
                <a:solidFill>
                  <a:srgbClr val="000000"/>
                </a:solidFill>
                <a:effectLst/>
                <a:latin typeface="Verdana" panose="020B0604030504040204" pitchFamily="34" charset="0"/>
              </a:rPr>
              <a:t>x,y</a:t>
            </a:r>
            <a:r>
              <a:rPr lang="zh-CN" altLang="en-US" b="0" i="0" dirty="0">
                <a:solidFill>
                  <a:srgbClr val="000000"/>
                </a:solidFill>
                <a:effectLst/>
                <a:latin typeface="Verdana" panose="020B0604030504040204" pitchFamily="34" charset="0"/>
              </a:rPr>
              <a:t>所属的</a:t>
            </a:r>
            <a:r>
              <a:rPr lang="en-US" altLang="zh-CN" b="0" i="0" dirty="0">
                <a:solidFill>
                  <a:srgbClr val="000000"/>
                </a:solidFill>
                <a:effectLst/>
                <a:latin typeface="Verdana" panose="020B0604030504040204" pitchFamily="34" charset="0"/>
              </a:rPr>
              <a:t>df</a:t>
            </a:r>
          </a:p>
          <a:p>
            <a:pPr algn="l"/>
            <a:r>
              <a:rPr lang="en-US" altLang="zh-CN" b="0" i="0" dirty="0" err="1">
                <a:solidFill>
                  <a:srgbClr val="000000"/>
                </a:solidFill>
                <a:effectLst/>
                <a:latin typeface="Verdana" panose="020B0604030504040204" pitchFamily="34" charset="0"/>
              </a:rPr>
              <a:t>x_estimator</a:t>
            </a:r>
            <a:r>
              <a:rPr lang="zh-CN" altLang="en-US" b="0" i="0" dirty="0">
                <a:solidFill>
                  <a:srgbClr val="000000"/>
                </a:solidFill>
                <a:effectLst/>
                <a:latin typeface="Verdana" panose="020B0604030504040204" pitchFamily="34" charset="0"/>
              </a:rPr>
              <a:t>：将此函数应用于</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的每个唯一值并绘制结果估计值。当</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是离散变量时，这很有用。如果给定</a:t>
            </a:r>
            <a:r>
              <a:rPr lang="en-US" altLang="zh-CN" b="0" i="0" dirty="0" err="1">
                <a:solidFill>
                  <a:srgbClr val="000000"/>
                </a:solidFill>
                <a:effectLst/>
                <a:latin typeface="Verdana" panose="020B0604030504040204" pitchFamily="34" charset="0"/>
              </a:rPr>
              <a:t>x_ci</a:t>
            </a:r>
            <a:r>
              <a:rPr lang="zh-CN" altLang="en-US" b="0" i="0" dirty="0">
                <a:solidFill>
                  <a:srgbClr val="000000"/>
                </a:solidFill>
                <a:effectLst/>
                <a:latin typeface="Verdana" panose="020B0604030504040204" pitchFamily="34" charset="0"/>
              </a:rPr>
              <a:t>，则此估计值将自举并绘制置信区间</a:t>
            </a:r>
          </a:p>
          <a:p>
            <a:pPr algn="l"/>
            <a:r>
              <a:rPr lang="en-US" altLang="zh-CN" b="0" i="0" dirty="0" err="1">
                <a:solidFill>
                  <a:srgbClr val="000000"/>
                </a:solidFill>
                <a:effectLst/>
                <a:latin typeface="Verdana" panose="020B0604030504040204" pitchFamily="34" charset="0"/>
              </a:rPr>
              <a:t>x_bins</a:t>
            </a:r>
            <a:r>
              <a:rPr lang="zh-CN" altLang="en-US" b="0" i="0" dirty="0">
                <a:solidFill>
                  <a:srgbClr val="000000"/>
                </a:solidFill>
                <a:effectLst/>
                <a:latin typeface="Verdana" panose="020B0604030504040204" pitchFamily="34" charset="0"/>
              </a:rPr>
              <a:t>：将</a:t>
            </a:r>
            <a:r>
              <a:rPr lang="en-US" altLang="zh-CN" b="0" i="0" dirty="0">
                <a:solidFill>
                  <a:srgbClr val="000000"/>
                </a:solidFill>
                <a:effectLst/>
                <a:latin typeface="Verdana" panose="020B0604030504040204" pitchFamily="34" charset="0"/>
              </a:rPr>
              <a:t>x</a:t>
            </a:r>
            <a:r>
              <a:rPr lang="zh-CN" altLang="en-US" b="0" i="0" dirty="0">
                <a:solidFill>
                  <a:srgbClr val="000000"/>
                </a:solidFill>
                <a:effectLst/>
                <a:latin typeface="Verdana" panose="020B0604030504040204" pitchFamily="34" charset="0"/>
              </a:rPr>
              <a:t>分成多少段</a:t>
            </a: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34</a:t>
            </a:fld>
            <a:endParaRPr lang="zh-CN" altLang="en-US"/>
          </a:p>
        </p:txBody>
      </p:sp>
    </p:spTree>
    <p:extLst>
      <p:ext uri="{BB962C8B-B14F-4D97-AF65-F5344CB8AC3E}">
        <p14:creationId xmlns:p14="http://schemas.microsoft.com/office/powerpoint/2010/main" val="2922355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latin typeface="Times New Roman" panose="02020603050405020304" pitchFamily="18" charset="0"/>
                <a:cs typeface="Times New Roman" panose="02020603050405020304" pitchFamily="18" charset="0"/>
              </a:rPr>
              <a:t>Swarmplot</a:t>
            </a:r>
            <a:r>
              <a:rPr lang="zh-CN" altLang="en-US" b="1" dirty="0">
                <a:latin typeface="Times New Roman" panose="02020603050405020304" pitchFamily="18" charset="0"/>
                <a:cs typeface="Times New Roman" panose="02020603050405020304" pitchFamily="18" charset="0"/>
              </a:rPr>
              <a:t>（）主要参数释义</a:t>
            </a:r>
            <a:endParaRPr lang="en-US" altLang="zh-CN" b="1" dirty="0">
              <a:latin typeface="Times New Roman" panose="02020603050405020304" pitchFamily="18" charset="0"/>
              <a:cs typeface="Times New Roman" panose="02020603050405020304" pitchFamily="18" charset="0"/>
            </a:endParaRPr>
          </a:p>
          <a:p>
            <a:r>
              <a:rPr lang="en-US" altLang="zh-CN" b="0" i="0" dirty="0" err="1">
                <a:solidFill>
                  <a:srgbClr val="000000"/>
                </a:solidFill>
                <a:effectLst/>
                <a:latin typeface="Source Code Pro"/>
              </a:rPr>
              <a:t>x,y,hue</a:t>
            </a:r>
            <a:r>
              <a:rPr lang="en-US" altLang="zh-CN" b="0" i="0" dirty="0">
                <a:solidFill>
                  <a:srgbClr val="000000"/>
                </a:solidFill>
                <a:effectLst/>
                <a:latin typeface="Source Code Pro"/>
              </a:rPr>
              <a:t>:</a:t>
            </a:r>
            <a:r>
              <a:rPr lang="zh-CN" altLang="en-US" b="0" i="0" dirty="0">
                <a:solidFill>
                  <a:srgbClr val="000000"/>
                </a:solidFill>
                <a:effectLst/>
                <a:latin typeface="Source Code Pro"/>
              </a:rPr>
              <a:t>数据字段变量名</a:t>
            </a:r>
            <a:r>
              <a:rPr lang="en-US" altLang="zh-CN" b="0" i="0" dirty="0">
                <a:solidFill>
                  <a:srgbClr val="000000"/>
                </a:solidFill>
                <a:effectLst/>
                <a:latin typeface="Source Code Pro"/>
              </a:rPr>
              <a:t>(</a:t>
            </a:r>
            <a:r>
              <a:rPr lang="zh-CN" altLang="en-US" b="0" i="0" dirty="0">
                <a:solidFill>
                  <a:srgbClr val="000000"/>
                </a:solidFill>
                <a:effectLst/>
                <a:latin typeface="Source Code Pro"/>
              </a:rPr>
              <a:t>如上表，</a:t>
            </a:r>
            <a:r>
              <a:rPr lang="en-US" altLang="zh-CN" b="0" i="0" dirty="0" err="1">
                <a:solidFill>
                  <a:srgbClr val="000000"/>
                </a:solidFill>
                <a:effectLst/>
                <a:latin typeface="Source Code Pro"/>
              </a:rPr>
              <a:t>date,name,age,sex</a:t>
            </a:r>
            <a:r>
              <a:rPr lang="zh-CN" altLang="en-US" b="0" i="0" dirty="0">
                <a:solidFill>
                  <a:srgbClr val="000000"/>
                </a:solidFill>
                <a:effectLst/>
                <a:latin typeface="Source Code Pro"/>
              </a:rPr>
              <a:t>为数据字段变量名</a:t>
            </a:r>
            <a:r>
              <a:rPr lang="en-US" altLang="zh-CN" b="0" i="0" dirty="0">
                <a:solidFill>
                  <a:srgbClr val="000000"/>
                </a:solidFill>
                <a:effectLst/>
                <a:latin typeface="Source Code Pro"/>
              </a:rPr>
              <a:t>) </a:t>
            </a:r>
          </a:p>
          <a:p>
            <a:r>
              <a:rPr lang="zh-CN" altLang="en-US" b="0" i="0" dirty="0">
                <a:solidFill>
                  <a:srgbClr val="000000"/>
                </a:solidFill>
                <a:effectLst/>
                <a:latin typeface="Source Code Pro"/>
              </a:rPr>
              <a:t>作用：根据实际数据，</a:t>
            </a:r>
            <a:r>
              <a:rPr lang="en-US" altLang="zh-CN" b="0" i="0" dirty="0" err="1">
                <a:solidFill>
                  <a:srgbClr val="000000"/>
                </a:solidFill>
                <a:effectLst/>
                <a:latin typeface="Source Code Pro"/>
              </a:rPr>
              <a:t>x,y</a:t>
            </a:r>
            <a:r>
              <a:rPr lang="zh-CN" altLang="en-US" b="0" i="0" dirty="0">
                <a:solidFill>
                  <a:srgbClr val="000000"/>
                </a:solidFill>
                <a:effectLst/>
                <a:latin typeface="Source Code Pro"/>
              </a:rPr>
              <a:t>常用来指定</a:t>
            </a:r>
            <a:r>
              <a:rPr lang="en-US" altLang="zh-CN" b="0" i="0" dirty="0" err="1">
                <a:solidFill>
                  <a:srgbClr val="000000"/>
                </a:solidFill>
                <a:effectLst/>
                <a:latin typeface="Source Code Pro"/>
              </a:rPr>
              <a:t>x,y</a:t>
            </a:r>
            <a:r>
              <a:rPr lang="zh-CN" altLang="en-US" b="0" i="0" dirty="0">
                <a:solidFill>
                  <a:srgbClr val="000000"/>
                </a:solidFill>
                <a:effectLst/>
                <a:latin typeface="Source Code Pro"/>
              </a:rPr>
              <a:t>轴的分类名称，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hue</a:t>
            </a:r>
            <a:r>
              <a:rPr lang="zh-CN" altLang="en-US" b="0" i="0" dirty="0">
                <a:solidFill>
                  <a:srgbClr val="000000"/>
                </a:solidFill>
                <a:effectLst/>
                <a:latin typeface="Source Code Pro"/>
              </a:rPr>
              <a:t>常用来指定第二次分类的数据类别</a:t>
            </a:r>
            <a:r>
              <a:rPr lang="en-US" altLang="zh-CN" b="0" i="0" dirty="0">
                <a:solidFill>
                  <a:srgbClr val="000000"/>
                </a:solidFill>
                <a:effectLst/>
                <a:latin typeface="Source Code Pro"/>
              </a:rPr>
              <a:t>(</a:t>
            </a:r>
            <a:r>
              <a:rPr lang="zh-CN" altLang="en-US" b="0" i="0" dirty="0">
                <a:solidFill>
                  <a:srgbClr val="000000"/>
                </a:solidFill>
                <a:effectLst/>
                <a:latin typeface="Source Code Pro"/>
              </a:rPr>
              <a:t>用颜色区分</a:t>
            </a:r>
            <a:r>
              <a:rPr lang="en-US" altLang="zh-CN" b="0" i="0" dirty="0">
                <a:solidFill>
                  <a:srgbClr val="000000"/>
                </a:solidFill>
                <a:effectLst/>
                <a:latin typeface="Source Code Pro"/>
              </a:rPr>
              <a:t>) </a:t>
            </a:r>
          </a:p>
          <a:p>
            <a:r>
              <a:rPr lang="en-US" altLang="zh-CN" b="0" i="0" dirty="0">
                <a:solidFill>
                  <a:srgbClr val="000000"/>
                </a:solidFill>
                <a:effectLst/>
                <a:latin typeface="Source Code Pro"/>
              </a:rPr>
              <a:t>data: </a:t>
            </a:r>
            <a:r>
              <a:rPr lang="en-US" altLang="zh-CN" b="0" i="0" dirty="0" err="1">
                <a:solidFill>
                  <a:srgbClr val="000000"/>
                </a:solidFill>
                <a:effectLst/>
                <a:latin typeface="Source Code Pro"/>
              </a:rPr>
              <a:t>DataFrame</a:t>
            </a:r>
            <a:r>
              <a:rPr lang="en-US" altLang="zh-CN" b="0" i="0" dirty="0">
                <a:solidFill>
                  <a:srgbClr val="000000"/>
                </a:solidFill>
                <a:effectLst/>
                <a:latin typeface="Source Code Pro"/>
              </a:rPr>
              <a:t>,</a:t>
            </a:r>
            <a:r>
              <a:rPr lang="zh-CN" altLang="en-US" b="0" i="0" dirty="0">
                <a:solidFill>
                  <a:srgbClr val="000000"/>
                </a:solidFill>
                <a:effectLst/>
                <a:latin typeface="Source Code Pro"/>
              </a:rPr>
              <a:t>数组或数组列表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order,hue_order</a:t>
            </a:r>
            <a:r>
              <a:rPr lang="en-US" altLang="zh-CN" b="0" i="0" dirty="0">
                <a:solidFill>
                  <a:srgbClr val="000000"/>
                </a:solidFill>
                <a:effectLst/>
                <a:latin typeface="Source Code Pro"/>
              </a:rPr>
              <a:t>:</a:t>
            </a:r>
            <a:r>
              <a:rPr lang="zh-CN" altLang="en-US" b="0" i="0" dirty="0">
                <a:solidFill>
                  <a:srgbClr val="000000"/>
                </a:solidFill>
                <a:effectLst/>
                <a:latin typeface="Source Code Pro"/>
              </a:rPr>
              <a:t>字符串列表 </a:t>
            </a:r>
            <a:endParaRPr lang="en-US" altLang="zh-CN" b="0" i="0" dirty="0">
              <a:solidFill>
                <a:srgbClr val="000000"/>
              </a:solidFill>
              <a:effectLst/>
              <a:latin typeface="Source Code Pro"/>
            </a:endParaRPr>
          </a:p>
          <a:p>
            <a:r>
              <a:rPr lang="zh-CN" altLang="en-US" b="0" i="0" dirty="0">
                <a:solidFill>
                  <a:srgbClr val="000000"/>
                </a:solidFill>
                <a:effectLst/>
                <a:latin typeface="Source Code Pro"/>
              </a:rPr>
              <a:t>作用：显式指定分类顺序，</a:t>
            </a:r>
            <a:r>
              <a:rPr lang="en-US" altLang="zh-CN" b="0" i="0" dirty="0" err="1">
                <a:solidFill>
                  <a:srgbClr val="000000"/>
                </a:solidFill>
                <a:effectLst/>
                <a:latin typeface="Source Code Pro"/>
              </a:rPr>
              <a:t>eg.</a:t>
            </a:r>
            <a:r>
              <a:rPr lang="en-US" altLang="zh-CN" b="0" i="0" dirty="0">
                <a:solidFill>
                  <a:srgbClr val="000000"/>
                </a:solidFill>
                <a:effectLst/>
                <a:latin typeface="Source Code Pro"/>
              </a:rPr>
              <a:t> order=[</a:t>
            </a:r>
            <a:r>
              <a:rPr lang="zh-CN" altLang="en-US" b="0" i="0" dirty="0">
                <a:solidFill>
                  <a:srgbClr val="000000"/>
                </a:solidFill>
                <a:effectLst/>
                <a:latin typeface="Source Code Pro"/>
              </a:rPr>
              <a:t>字段变量名</a:t>
            </a:r>
            <a:r>
              <a:rPr lang="en-US" altLang="zh-CN" b="0" i="0" dirty="0">
                <a:solidFill>
                  <a:srgbClr val="000000"/>
                </a:solidFill>
                <a:effectLst/>
                <a:latin typeface="Source Code Pro"/>
              </a:rPr>
              <a:t>1</a:t>
            </a:r>
            <a:r>
              <a:rPr lang="zh-CN" altLang="en-US" b="0" i="0" dirty="0">
                <a:solidFill>
                  <a:srgbClr val="000000"/>
                </a:solidFill>
                <a:effectLst/>
                <a:latin typeface="Source Code Pro"/>
              </a:rPr>
              <a:t>，字段变量名</a:t>
            </a:r>
            <a:r>
              <a:rPr lang="en-US" altLang="zh-CN" b="0" i="0" dirty="0">
                <a:solidFill>
                  <a:srgbClr val="000000"/>
                </a:solidFill>
                <a:effectLst/>
                <a:latin typeface="Source Code Pro"/>
              </a:rPr>
              <a:t>2,...] </a:t>
            </a:r>
          </a:p>
          <a:p>
            <a:r>
              <a:rPr lang="en-US" altLang="zh-CN" b="0" i="0" dirty="0">
                <a:solidFill>
                  <a:srgbClr val="000000"/>
                </a:solidFill>
                <a:effectLst/>
                <a:latin typeface="Source Code Pro"/>
              </a:rPr>
              <a:t>jitter : float</a:t>
            </a:r>
            <a:r>
              <a:rPr lang="zh-CN" altLang="en-US" b="0" i="0" dirty="0">
                <a:solidFill>
                  <a:srgbClr val="000000"/>
                </a:solidFill>
                <a:effectLst/>
                <a:latin typeface="Source Code Pro"/>
              </a:rPr>
              <a:t>类型，</a:t>
            </a:r>
            <a:r>
              <a:rPr lang="en-US" altLang="zh-CN" b="0" i="0" dirty="0">
                <a:solidFill>
                  <a:srgbClr val="000000"/>
                </a:solidFill>
                <a:effectLst/>
                <a:latin typeface="Source Code Pro"/>
              </a:rPr>
              <a:t>True/1 </a:t>
            </a:r>
          </a:p>
          <a:p>
            <a:r>
              <a:rPr lang="zh-CN" altLang="en-US" b="0" i="0" dirty="0">
                <a:solidFill>
                  <a:srgbClr val="000000"/>
                </a:solidFill>
                <a:effectLst/>
                <a:latin typeface="Source Code Pro"/>
              </a:rPr>
              <a:t>作用：当数据重合较多时，用该参数做一些调整，也可以设置间距 如，</a:t>
            </a:r>
            <a:r>
              <a:rPr lang="en-US" altLang="zh-CN" b="0" i="0" dirty="0">
                <a:solidFill>
                  <a:srgbClr val="000000"/>
                </a:solidFill>
                <a:effectLst/>
                <a:latin typeface="Source Code Pro"/>
              </a:rPr>
              <a:t>jitter = 0.1 (</a:t>
            </a:r>
            <a:r>
              <a:rPr lang="zh-CN" altLang="en-US" b="0" i="0" dirty="0">
                <a:solidFill>
                  <a:srgbClr val="000000"/>
                </a:solidFill>
                <a:effectLst/>
                <a:latin typeface="Source Code Pro"/>
              </a:rPr>
              <a:t>通俗讲，就是让数据分散开</a:t>
            </a:r>
            <a:r>
              <a:rPr lang="en-US" altLang="zh-CN" b="0" i="0" dirty="0">
                <a:solidFill>
                  <a:srgbClr val="000000"/>
                </a:solidFill>
                <a:effectLst/>
                <a:latin typeface="Source Code Pro"/>
              </a:rPr>
              <a:t>) </a:t>
            </a:r>
          </a:p>
          <a:p>
            <a:r>
              <a:rPr lang="en-US" altLang="zh-CN" b="0" i="0" dirty="0" err="1">
                <a:solidFill>
                  <a:srgbClr val="000000"/>
                </a:solidFill>
                <a:effectLst/>
                <a:latin typeface="Source Code Pro"/>
              </a:rPr>
              <a:t>dodge:bool</a:t>
            </a:r>
            <a:r>
              <a:rPr lang="en-US" altLang="zh-CN" b="0" i="0" dirty="0">
                <a:solidFill>
                  <a:srgbClr val="000000"/>
                </a:solidFill>
                <a:effectLst/>
                <a:latin typeface="Source Code Pro"/>
              </a:rPr>
              <a:t> </a:t>
            </a:r>
          </a:p>
          <a:p>
            <a:r>
              <a:rPr lang="zh-CN" altLang="en-US" b="0" i="0" dirty="0">
                <a:solidFill>
                  <a:srgbClr val="000000"/>
                </a:solidFill>
                <a:effectLst/>
                <a:latin typeface="Source Code Pro"/>
              </a:rPr>
              <a:t>作用：若设置为</a:t>
            </a:r>
            <a:r>
              <a:rPr lang="en-US" altLang="zh-CN" b="0" i="0" dirty="0">
                <a:solidFill>
                  <a:srgbClr val="000000"/>
                </a:solidFill>
                <a:effectLst/>
                <a:latin typeface="Source Code Pro"/>
              </a:rPr>
              <a:t>True</a:t>
            </a:r>
            <a:r>
              <a:rPr lang="zh-CN" altLang="en-US" b="0" i="0" dirty="0">
                <a:solidFill>
                  <a:srgbClr val="000000"/>
                </a:solidFill>
                <a:effectLst/>
                <a:latin typeface="Source Code Pro"/>
              </a:rPr>
              <a:t>则沿着分类轴，将数据分离出来成为不同色调级别的条带， 否则，每个级别的点将相互叠加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orient:</a:t>
            </a:r>
            <a:r>
              <a:rPr lang="zh-CN" altLang="en-US" b="0" i="0" dirty="0">
                <a:solidFill>
                  <a:srgbClr val="000000"/>
                </a:solidFill>
                <a:effectLst/>
                <a:latin typeface="Source Code Pro"/>
              </a:rPr>
              <a:t>方向：</a:t>
            </a:r>
            <a:r>
              <a:rPr lang="en-US" altLang="zh-CN" b="0" i="0" dirty="0">
                <a:solidFill>
                  <a:srgbClr val="000000"/>
                </a:solidFill>
                <a:effectLst/>
                <a:latin typeface="Source Code Pro"/>
              </a:rPr>
              <a:t>v</a:t>
            </a:r>
            <a:r>
              <a:rPr lang="zh-CN" altLang="en-US" b="0" i="0" dirty="0">
                <a:solidFill>
                  <a:srgbClr val="000000"/>
                </a:solidFill>
                <a:effectLst/>
                <a:latin typeface="Source Code Pro"/>
              </a:rPr>
              <a:t>或者</a:t>
            </a:r>
            <a:r>
              <a:rPr lang="en-US" altLang="zh-CN" b="0" i="0" dirty="0">
                <a:solidFill>
                  <a:srgbClr val="000000"/>
                </a:solidFill>
                <a:effectLst/>
                <a:latin typeface="Source Code Pro"/>
              </a:rPr>
              <a:t>h </a:t>
            </a:r>
            <a:r>
              <a:rPr lang="zh-CN" altLang="en-US" b="0" i="0" dirty="0">
                <a:solidFill>
                  <a:srgbClr val="000000"/>
                </a:solidFill>
                <a:effectLst/>
                <a:latin typeface="Source Code Pro"/>
              </a:rPr>
              <a:t>作用：设置图的绘制方向</a:t>
            </a:r>
            <a:r>
              <a:rPr lang="en-US" altLang="zh-CN" b="0" i="0" dirty="0">
                <a:solidFill>
                  <a:srgbClr val="000000"/>
                </a:solidFill>
                <a:effectLst/>
                <a:latin typeface="Source Code Pro"/>
              </a:rPr>
              <a:t>(</a:t>
            </a:r>
            <a:r>
              <a:rPr lang="zh-CN" altLang="en-US" b="0" i="0" dirty="0">
                <a:solidFill>
                  <a:srgbClr val="000000"/>
                </a:solidFill>
                <a:effectLst/>
                <a:latin typeface="Source Code Pro"/>
              </a:rPr>
              <a:t>垂直或水平</a:t>
            </a:r>
            <a:r>
              <a:rPr lang="en-US" altLang="zh-CN" b="0" i="0" dirty="0">
                <a:solidFill>
                  <a:srgbClr val="000000"/>
                </a:solidFill>
                <a:effectLst/>
                <a:latin typeface="Source Code Pro"/>
              </a:rPr>
              <a:t>), </a:t>
            </a:r>
            <a:r>
              <a:rPr lang="zh-CN" altLang="en-US" b="0" i="0" dirty="0">
                <a:solidFill>
                  <a:srgbClr val="000000"/>
                </a:solidFill>
                <a:effectLst/>
                <a:latin typeface="Source Code Pro"/>
              </a:rPr>
              <a:t>如何选择：一般是根据输入变量的数据类型</a:t>
            </a:r>
            <a:r>
              <a:rPr lang="en-US" altLang="zh-CN" b="0" i="0" dirty="0">
                <a:solidFill>
                  <a:srgbClr val="000000"/>
                </a:solidFill>
                <a:effectLst/>
                <a:latin typeface="Source Code Pro"/>
              </a:rPr>
              <a:t>(</a:t>
            </a:r>
            <a:r>
              <a:rPr lang="en-US" altLang="zh-CN" b="0" i="0" dirty="0" err="1">
                <a:solidFill>
                  <a:srgbClr val="000000"/>
                </a:solidFill>
                <a:effectLst/>
                <a:latin typeface="Source Code Pro"/>
              </a:rPr>
              <a:t>dtype</a:t>
            </a:r>
            <a:r>
              <a:rPr lang="en-US" altLang="zh-CN" b="0" i="0" dirty="0">
                <a:solidFill>
                  <a:srgbClr val="000000"/>
                </a:solidFill>
                <a:effectLst/>
                <a:latin typeface="Source Code Pro"/>
              </a:rPr>
              <a:t>)</a:t>
            </a:r>
            <a:r>
              <a:rPr lang="zh-CN" altLang="en-US" b="0" i="0" dirty="0">
                <a:solidFill>
                  <a:srgbClr val="000000"/>
                </a:solidFill>
                <a:effectLst/>
                <a:latin typeface="Source Code Pro"/>
              </a:rPr>
              <a:t>推断出来。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color:matplotlib</a:t>
            </a:r>
            <a:r>
              <a:rPr lang="en-US" altLang="zh-CN" b="0" i="0" dirty="0">
                <a:solidFill>
                  <a:srgbClr val="000000"/>
                </a:solidFill>
                <a:effectLst/>
                <a:latin typeface="Source Code Pro"/>
              </a:rPr>
              <a:t> </a:t>
            </a:r>
            <a:r>
              <a:rPr lang="zh-CN" altLang="en-US" b="0" i="0" dirty="0">
                <a:solidFill>
                  <a:srgbClr val="000000"/>
                </a:solidFill>
                <a:effectLst/>
                <a:latin typeface="Source Code Pro"/>
              </a:rPr>
              <a:t>颜色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palette:</a:t>
            </a:r>
            <a:r>
              <a:rPr lang="zh-CN" altLang="en-US" b="0" i="0" dirty="0">
                <a:solidFill>
                  <a:srgbClr val="000000"/>
                </a:solidFill>
                <a:effectLst/>
                <a:latin typeface="Source Code Pro"/>
              </a:rPr>
              <a:t>调色板名称，</a:t>
            </a:r>
            <a:r>
              <a:rPr lang="en-US" altLang="zh-CN" b="0" i="0" dirty="0">
                <a:solidFill>
                  <a:srgbClr val="000000"/>
                </a:solidFill>
                <a:effectLst/>
                <a:latin typeface="Source Code Pro"/>
              </a:rPr>
              <a:t>list</a:t>
            </a:r>
            <a:r>
              <a:rPr lang="zh-CN" altLang="en-US" b="0" i="0" dirty="0">
                <a:solidFill>
                  <a:srgbClr val="000000"/>
                </a:solidFill>
                <a:effectLst/>
                <a:latin typeface="Source Code Pro"/>
              </a:rPr>
              <a:t>类别或者字典 作用：用于对数据不同分类进行颜色区别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size:float</a:t>
            </a:r>
            <a:r>
              <a:rPr lang="en-US" altLang="zh-CN" b="0" i="0" dirty="0">
                <a:solidFill>
                  <a:srgbClr val="000000"/>
                </a:solidFill>
                <a:effectLst/>
                <a:latin typeface="Source Code Pro"/>
              </a:rPr>
              <a:t> </a:t>
            </a:r>
            <a:r>
              <a:rPr lang="zh-CN" altLang="en-US" b="0" i="0" dirty="0">
                <a:solidFill>
                  <a:srgbClr val="000000"/>
                </a:solidFill>
                <a:effectLst/>
                <a:latin typeface="Source Code Pro"/>
              </a:rPr>
              <a:t>作用：设置标记大小</a:t>
            </a:r>
            <a:r>
              <a:rPr lang="en-US" altLang="zh-CN" b="0" i="0" dirty="0">
                <a:solidFill>
                  <a:srgbClr val="000000"/>
                </a:solidFill>
                <a:effectLst/>
                <a:latin typeface="Source Code Pro"/>
              </a:rPr>
              <a:t>(</a:t>
            </a:r>
            <a:r>
              <a:rPr lang="zh-CN" altLang="en-US" b="0" i="0" dirty="0">
                <a:solidFill>
                  <a:srgbClr val="000000"/>
                </a:solidFill>
                <a:effectLst/>
                <a:latin typeface="Source Code Pro"/>
              </a:rPr>
              <a:t>标记直径，以磅为单位</a:t>
            </a:r>
            <a:r>
              <a:rPr lang="en-US" altLang="zh-CN" b="0" i="0" dirty="0">
                <a:solidFill>
                  <a:srgbClr val="000000"/>
                </a:solidFill>
                <a:effectLst/>
                <a:latin typeface="Source Code Pro"/>
              </a:rPr>
              <a:t>) </a:t>
            </a:r>
          </a:p>
          <a:p>
            <a:r>
              <a:rPr lang="en-US" altLang="zh-CN" b="0" i="0" dirty="0" err="1">
                <a:solidFill>
                  <a:srgbClr val="000000"/>
                </a:solidFill>
                <a:effectLst/>
                <a:latin typeface="Source Code Pro"/>
              </a:rPr>
              <a:t>edgecolor:matplotlib</a:t>
            </a:r>
            <a:r>
              <a:rPr lang="en-US" altLang="zh-CN" b="0" i="0" dirty="0">
                <a:solidFill>
                  <a:srgbClr val="000000"/>
                </a:solidFill>
                <a:effectLst/>
                <a:latin typeface="Source Code Pro"/>
              </a:rPr>
              <a:t> color</a:t>
            </a:r>
            <a:r>
              <a:rPr lang="zh-CN" altLang="en-US" b="0" i="0" dirty="0">
                <a:solidFill>
                  <a:srgbClr val="000000"/>
                </a:solidFill>
                <a:effectLst/>
                <a:latin typeface="Source Code Pro"/>
              </a:rPr>
              <a:t>，</a:t>
            </a:r>
            <a:r>
              <a:rPr lang="en-US" altLang="zh-CN" b="0" i="0" dirty="0">
                <a:solidFill>
                  <a:srgbClr val="000000"/>
                </a:solidFill>
                <a:effectLst/>
                <a:latin typeface="Source Code Pro"/>
              </a:rPr>
              <a:t>gray </a:t>
            </a:r>
            <a:r>
              <a:rPr lang="zh-CN" altLang="en-US" b="0" i="0" dirty="0">
                <a:solidFill>
                  <a:srgbClr val="000000"/>
                </a:solidFill>
                <a:effectLst/>
                <a:latin typeface="Source Code Pro"/>
              </a:rPr>
              <a:t>作用：设置每个点的周围线条颜色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linewidth:float</a:t>
            </a:r>
            <a:r>
              <a:rPr lang="en-US" altLang="zh-CN" b="0" i="0" dirty="0">
                <a:solidFill>
                  <a:srgbClr val="000000"/>
                </a:solidFill>
                <a:effectLst/>
                <a:latin typeface="Source Code Pro"/>
              </a:rPr>
              <a:t> </a:t>
            </a:r>
            <a:r>
              <a:rPr lang="zh-CN" altLang="en-US" b="0" i="0" dirty="0">
                <a:solidFill>
                  <a:srgbClr val="000000"/>
                </a:solidFill>
                <a:effectLst/>
                <a:latin typeface="Source Code Pro"/>
              </a:rPr>
              <a:t>作用：设置构图元素的线宽度</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35</a:t>
            </a:fld>
            <a:endParaRPr lang="zh-CN" altLang="en-US"/>
          </a:p>
        </p:txBody>
      </p:sp>
    </p:spTree>
    <p:extLst>
      <p:ext uri="{BB962C8B-B14F-4D97-AF65-F5344CB8AC3E}">
        <p14:creationId xmlns:p14="http://schemas.microsoft.com/office/powerpoint/2010/main" val="216956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b="1" dirty="0" err="1">
                <a:latin typeface="Times New Roman" panose="02020603050405020304" pitchFamily="18" charset="0"/>
                <a:cs typeface="Times New Roman" panose="02020603050405020304" pitchFamily="18" charset="0"/>
              </a:rPr>
              <a:t>Boxenplot</a:t>
            </a:r>
            <a:r>
              <a:rPr lang="zh-CN" altLang="en-US" b="1" dirty="0">
                <a:latin typeface="Times New Roman" panose="02020603050405020304" pitchFamily="18" charset="0"/>
                <a:cs typeface="Times New Roman" panose="02020603050405020304" pitchFamily="18" charset="0"/>
              </a:rPr>
              <a:t>（）主要参数释义</a:t>
            </a:r>
            <a:endParaRPr lang="en-US" altLang="zh-CN" b="1" i="0" dirty="0">
              <a:solidFill>
                <a:srgbClr val="4D4D4D"/>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x, y, hue</a:t>
            </a:r>
            <a:r>
              <a:rPr lang="zh-CN" altLang="en-US" b="0" i="0" dirty="0">
                <a:solidFill>
                  <a:srgbClr val="4D4D4D"/>
                </a:solidFill>
                <a:effectLst/>
                <a:latin typeface="Microsoft YaHei" panose="020B0503020204020204" pitchFamily="34" charset="-122"/>
                <a:ea typeface="Microsoft YaHei" panose="020B0503020204020204" pitchFamily="34" charset="-122"/>
              </a:rPr>
              <a:t>：数据或向量数据中的变量名称</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用于绘制长格式数据的输入。</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data</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err="1">
                <a:solidFill>
                  <a:srgbClr val="4D4D4D"/>
                </a:solidFill>
                <a:effectLst/>
                <a:latin typeface="Microsoft YaHei" panose="020B0503020204020204" pitchFamily="34" charset="-122"/>
                <a:ea typeface="Microsoft YaHei" panose="020B0503020204020204" pitchFamily="34" charset="-122"/>
              </a:rPr>
              <a:t>DataFrame</a:t>
            </a:r>
            <a:r>
              <a:rPr lang="zh-CN" altLang="en-US" b="0" i="0" dirty="0">
                <a:solidFill>
                  <a:srgbClr val="4D4D4D"/>
                </a:solidFill>
                <a:effectLst/>
                <a:latin typeface="Microsoft YaHei" panose="020B0503020204020204" pitchFamily="34" charset="-122"/>
                <a:ea typeface="Microsoft YaHei" panose="020B0503020204020204" pitchFamily="34" charset="-122"/>
              </a:rPr>
              <a:t>，数组，数组列表</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用于绘图的数据集。如果</a:t>
            </a:r>
            <a:r>
              <a:rPr lang="en-US" altLang="zh-CN" b="0" i="0" dirty="0">
                <a:solidFill>
                  <a:srgbClr val="4D4D4D"/>
                </a:solidFill>
                <a:effectLst/>
                <a:latin typeface="Microsoft YaHei" panose="020B0503020204020204" pitchFamily="34" charset="-122"/>
                <a:ea typeface="Microsoft YaHei" panose="020B0503020204020204" pitchFamily="34" charset="-122"/>
              </a:rPr>
              <a:t>x</a:t>
            </a:r>
            <a:r>
              <a:rPr lang="zh-CN" altLang="en-US" b="0" i="0" dirty="0">
                <a:solidFill>
                  <a:srgbClr val="4D4D4D"/>
                </a:solidFill>
                <a:effectLst/>
                <a:latin typeface="Microsoft YaHei" panose="020B0503020204020204" pitchFamily="34" charset="-122"/>
                <a:ea typeface="Microsoft YaHei" panose="020B0503020204020204" pitchFamily="34" charset="-122"/>
              </a:rPr>
              <a:t>和</a:t>
            </a:r>
            <a:r>
              <a:rPr lang="en-US" altLang="zh-CN" b="0" i="0" dirty="0">
                <a:solidFill>
                  <a:srgbClr val="4D4D4D"/>
                </a:solidFill>
                <a:effectLst/>
                <a:latin typeface="Microsoft YaHei" panose="020B0503020204020204" pitchFamily="34" charset="-122"/>
                <a:ea typeface="Microsoft YaHei" panose="020B0503020204020204" pitchFamily="34" charset="-122"/>
              </a:rPr>
              <a:t>y</a:t>
            </a:r>
            <a:r>
              <a:rPr lang="zh-CN" altLang="en-US" b="0" i="0" dirty="0">
                <a:solidFill>
                  <a:srgbClr val="4D4D4D"/>
                </a:solidFill>
                <a:effectLst/>
                <a:latin typeface="Microsoft YaHei" panose="020B0503020204020204" pitchFamily="34" charset="-122"/>
                <a:ea typeface="Microsoft YaHei" panose="020B0503020204020204" pitchFamily="34" charset="-122"/>
              </a:rPr>
              <a:t>都缺失，那么数据将被视为宽格式。否则数据被视为长格式。</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order, </a:t>
            </a:r>
            <a:r>
              <a:rPr lang="en-US" altLang="zh-CN" b="0" i="0" dirty="0" err="1">
                <a:solidFill>
                  <a:srgbClr val="4D4D4D"/>
                </a:solidFill>
                <a:effectLst/>
                <a:latin typeface="Microsoft YaHei" panose="020B0503020204020204" pitchFamily="34" charset="-122"/>
                <a:ea typeface="Microsoft YaHei" panose="020B0503020204020204" pitchFamily="34" charset="-122"/>
              </a:rPr>
              <a:t>hue_order</a:t>
            </a:r>
            <a:r>
              <a:rPr lang="zh-CN" altLang="en-US" b="0" i="0" dirty="0">
                <a:solidFill>
                  <a:srgbClr val="4D4D4D"/>
                </a:solidFill>
                <a:effectLst/>
                <a:latin typeface="Microsoft YaHei" panose="020B0503020204020204" pitchFamily="34" charset="-122"/>
                <a:ea typeface="Microsoft YaHei" panose="020B0503020204020204" pitchFamily="34" charset="-122"/>
              </a:rPr>
              <a:t>：字符串列表</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控制分类变量（对应的条形图）的绘制顺序，若缺失则从数据中推断分类变量的顺序。</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orient</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v”</a:t>
            </a:r>
            <a:r>
              <a:rPr lang="zh-CN" altLang="en-US" b="0" i="0" dirty="0">
                <a:solidFill>
                  <a:srgbClr val="4D4D4D"/>
                </a:solidFill>
                <a:effectLst/>
                <a:latin typeface="Microsoft YaHei" panose="020B0503020204020204" pitchFamily="34" charset="-122"/>
                <a:ea typeface="Microsoft YaHei" panose="020B0503020204020204" pitchFamily="34" charset="-122"/>
              </a:rPr>
              <a:t>或“</a:t>
            </a:r>
            <a:r>
              <a:rPr lang="en-US" altLang="zh-CN" b="0" i="0" dirty="0">
                <a:solidFill>
                  <a:srgbClr val="4D4D4D"/>
                </a:solidFill>
                <a:effectLst/>
                <a:latin typeface="Microsoft YaHei" panose="020B0503020204020204" pitchFamily="34" charset="-122"/>
                <a:ea typeface="Microsoft YaHei" panose="020B0503020204020204" pitchFamily="34" charset="-122"/>
              </a:rPr>
              <a:t>h”</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控制绘图的方向（垂直或水平）。这通常是从输入变量的 </a:t>
            </a:r>
            <a:r>
              <a:rPr lang="en-US" altLang="zh-CN" b="0" i="0" dirty="0" err="1">
                <a:solidFill>
                  <a:srgbClr val="4D4D4D"/>
                </a:solidFill>
                <a:effectLst/>
                <a:latin typeface="Microsoft YaHei" panose="020B0503020204020204" pitchFamily="34" charset="-122"/>
                <a:ea typeface="Microsoft YaHei" panose="020B0503020204020204" pitchFamily="34" charset="-122"/>
              </a:rPr>
              <a:t>dtype</a:t>
            </a:r>
            <a:r>
              <a:rPr lang="en-US" altLang="zh-CN" b="0" i="0" dirty="0">
                <a:solidFill>
                  <a:srgbClr val="4D4D4D"/>
                </a:solidFill>
                <a:effectLst/>
                <a:latin typeface="Microsoft YaHei" panose="020B0503020204020204" pitchFamily="34" charset="-122"/>
                <a:ea typeface="Microsoft YaHei" panose="020B0503020204020204" pitchFamily="34" charset="-122"/>
              </a:rPr>
              <a:t> </a:t>
            </a:r>
            <a:r>
              <a:rPr lang="zh-CN" altLang="en-US" b="0" i="0" dirty="0">
                <a:solidFill>
                  <a:srgbClr val="4D4D4D"/>
                </a:solidFill>
                <a:effectLst/>
                <a:latin typeface="Microsoft YaHei" panose="020B0503020204020204" pitchFamily="34" charset="-122"/>
                <a:ea typeface="Microsoft YaHei" panose="020B0503020204020204" pitchFamily="34" charset="-122"/>
              </a:rPr>
              <a:t>推断出来的，但是当“分类”变量为数值型或绘制宽格式数据时可用于指定绘图的方向。</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color</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matplotlib</a:t>
            </a:r>
            <a:r>
              <a:rPr lang="zh-CN" altLang="en-US" b="0" i="0" dirty="0">
                <a:solidFill>
                  <a:srgbClr val="4D4D4D"/>
                </a:solidFill>
                <a:effectLst/>
                <a:latin typeface="Microsoft YaHei" panose="020B0503020204020204" pitchFamily="34" charset="-122"/>
                <a:ea typeface="Microsoft YaHei" panose="020B0503020204020204" pitchFamily="34" charset="-122"/>
              </a:rPr>
              <a:t>颜色</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所有元素的颜色，或渐变调色板的种子颜色。</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palette</a:t>
            </a:r>
            <a:r>
              <a:rPr lang="zh-CN" altLang="en-US" b="0" i="0" dirty="0">
                <a:solidFill>
                  <a:srgbClr val="4D4D4D"/>
                </a:solidFill>
                <a:effectLst/>
                <a:latin typeface="Microsoft YaHei" panose="020B0503020204020204" pitchFamily="34" charset="-122"/>
                <a:ea typeface="Microsoft YaHei" panose="020B0503020204020204" pitchFamily="34" charset="-122"/>
              </a:rPr>
              <a:t>：调色板名称，列表或字典</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用于</a:t>
            </a:r>
            <a:r>
              <a:rPr lang="en-US" altLang="zh-CN" b="0" i="0" dirty="0">
                <a:solidFill>
                  <a:srgbClr val="4D4D4D"/>
                </a:solidFill>
                <a:effectLst/>
                <a:latin typeface="Microsoft YaHei" panose="020B0503020204020204" pitchFamily="34" charset="-122"/>
                <a:ea typeface="Microsoft YaHei" panose="020B0503020204020204" pitchFamily="34" charset="-122"/>
              </a:rPr>
              <a:t>hue</a:t>
            </a:r>
            <a:r>
              <a:rPr lang="zh-CN" altLang="en-US" b="0" i="0" dirty="0">
                <a:solidFill>
                  <a:srgbClr val="4D4D4D"/>
                </a:solidFill>
                <a:effectLst/>
                <a:latin typeface="Microsoft YaHei" panose="020B0503020204020204" pitchFamily="34" charset="-122"/>
                <a:ea typeface="Microsoft YaHei" panose="020B0503020204020204" pitchFamily="34" charset="-122"/>
              </a:rPr>
              <a:t>变量的不同级别的颜色。可以从</a:t>
            </a:r>
            <a:r>
              <a:rPr lang="en-US" altLang="zh-CN" b="0" i="0" dirty="0" err="1">
                <a:solidFill>
                  <a:srgbClr val="4D4D4D"/>
                </a:solidFill>
                <a:effectLst/>
                <a:latin typeface="Microsoft YaHei" panose="020B0503020204020204" pitchFamily="34" charset="-122"/>
                <a:ea typeface="Microsoft YaHei" panose="020B0503020204020204" pitchFamily="34" charset="-122"/>
              </a:rPr>
              <a:t>color_palette</a:t>
            </a:r>
            <a:r>
              <a:rPr lang="en-US" altLang="zh-CN" b="0" i="0" dirty="0">
                <a:solidFill>
                  <a:srgbClr val="4D4D4D"/>
                </a:solidFill>
                <a:effectLst/>
                <a:latin typeface="Microsoft YaHei" panose="020B0503020204020204" pitchFamily="34" charset="-122"/>
                <a:ea typeface="Microsoft YaHei" panose="020B0503020204020204" pitchFamily="34" charset="-122"/>
              </a:rPr>
              <a:t>()</a:t>
            </a:r>
            <a:r>
              <a:rPr lang="zh-CN" altLang="en-US" b="0" i="0" dirty="0">
                <a:solidFill>
                  <a:srgbClr val="4D4D4D"/>
                </a:solidFill>
                <a:effectLst/>
                <a:latin typeface="Microsoft YaHei" panose="020B0503020204020204" pitchFamily="34" charset="-122"/>
                <a:ea typeface="Microsoft YaHei" panose="020B0503020204020204" pitchFamily="34" charset="-122"/>
              </a:rPr>
              <a:t>得到一些解释，或者将色调级别映射到</a:t>
            </a:r>
            <a:r>
              <a:rPr lang="en-US" altLang="zh-CN" b="0" i="0" dirty="0">
                <a:solidFill>
                  <a:srgbClr val="4D4D4D"/>
                </a:solidFill>
                <a:effectLst/>
                <a:latin typeface="Microsoft YaHei" panose="020B0503020204020204" pitchFamily="34" charset="-122"/>
                <a:ea typeface="Microsoft YaHei" panose="020B0503020204020204" pitchFamily="34" charset="-122"/>
              </a:rPr>
              <a:t>matplotlib</a:t>
            </a:r>
            <a:r>
              <a:rPr lang="zh-CN" altLang="en-US" b="0" i="0" dirty="0">
                <a:solidFill>
                  <a:srgbClr val="4D4D4D"/>
                </a:solidFill>
                <a:effectLst/>
                <a:latin typeface="Microsoft YaHei" panose="020B0503020204020204" pitchFamily="34" charset="-122"/>
                <a:ea typeface="Microsoft YaHei" panose="020B0503020204020204" pitchFamily="34" charset="-122"/>
              </a:rPr>
              <a:t>颜色的字典。</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saturation</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控制用于绘制颜色的原始饱和度的比例。通常大幅填充在轻微不饱和的颜色下看起来更好，如果您希望绘图颜色与输入颜色规格完美匹配可将其设置为</a:t>
            </a:r>
            <a:r>
              <a:rPr lang="en-US" altLang="zh-CN" b="0" i="0" dirty="0">
                <a:solidFill>
                  <a:srgbClr val="4D4D4D"/>
                </a:solidFill>
                <a:effectLst/>
                <a:latin typeface="Microsoft YaHei" panose="020B0503020204020204" pitchFamily="34" charset="-122"/>
                <a:ea typeface="Microsoft YaHei" panose="020B0503020204020204" pitchFamily="34" charset="-122"/>
              </a:rPr>
              <a:t>1</a:t>
            </a:r>
            <a:r>
              <a:rPr lang="zh-CN" altLang="en-US" b="0" i="0" dirty="0">
                <a:solidFill>
                  <a:srgbClr val="4D4D4D"/>
                </a:solidFill>
                <a:effectLst/>
                <a:latin typeface="Microsoft YaHei" panose="020B0503020204020204" pitchFamily="34" charset="-122"/>
                <a:ea typeface="Microsoft YaHei" panose="020B0503020204020204" pitchFamily="34" charset="-122"/>
              </a:rPr>
              <a:t>。</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width</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不使用色调嵌套时完整元素的宽度，或主要分组变量一个级别的所有元素的宽度。</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dodge</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bool</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使用色调嵌套时，元素是否应沿分类轴移动。</a:t>
            </a:r>
          </a:p>
          <a:p>
            <a:pPr algn="l">
              <a:buFont typeface="Arial" panose="020B0604020202020204" pitchFamily="34" charset="0"/>
              <a:buChar char="•"/>
            </a:pPr>
            <a:r>
              <a:rPr lang="en-US" altLang="zh-CN" b="0" i="0" dirty="0" err="1">
                <a:solidFill>
                  <a:srgbClr val="4D4D4D"/>
                </a:solidFill>
                <a:effectLst/>
                <a:latin typeface="Microsoft YaHei" panose="020B0503020204020204" pitchFamily="34" charset="-122"/>
                <a:ea typeface="Microsoft YaHei" panose="020B0503020204020204" pitchFamily="34" charset="-122"/>
              </a:rPr>
              <a:t>fliersize</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用于表示异常值观察的标记的大小。</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linewidth</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构图元素的灰线宽度。</a:t>
            </a:r>
          </a:p>
          <a:p>
            <a:pPr algn="l">
              <a:buFont typeface="Arial" panose="020B0604020202020204" pitchFamily="34" charset="0"/>
              <a:buChar char="•"/>
            </a:pPr>
            <a:r>
              <a:rPr lang="en-US" altLang="zh-CN" b="0" i="0" dirty="0" err="1">
                <a:solidFill>
                  <a:srgbClr val="4D4D4D"/>
                </a:solidFill>
                <a:effectLst/>
                <a:latin typeface="Microsoft YaHei" panose="020B0503020204020204" pitchFamily="34" charset="-122"/>
                <a:ea typeface="Microsoft YaHei" panose="020B0503020204020204" pitchFamily="34" charset="-122"/>
              </a:rPr>
              <a:t>whis</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控制在超过高低四分位数时 </a:t>
            </a:r>
            <a:r>
              <a:rPr lang="en-US" altLang="zh-CN" b="0" i="0" dirty="0">
                <a:solidFill>
                  <a:srgbClr val="4D4D4D"/>
                </a:solidFill>
                <a:effectLst/>
                <a:latin typeface="Microsoft YaHei" panose="020B0503020204020204" pitchFamily="34" charset="-122"/>
                <a:ea typeface="Microsoft YaHei" panose="020B0503020204020204" pitchFamily="34" charset="-122"/>
              </a:rPr>
              <a:t>IQR </a:t>
            </a:r>
            <a:r>
              <a:rPr lang="zh-CN" altLang="en-US" b="0" i="0" dirty="0">
                <a:solidFill>
                  <a:srgbClr val="4D4D4D"/>
                </a:solidFill>
                <a:effectLst/>
                <a:latin typeface="Microsoft YaHei" panose="020B0503020204020204" pitchFamily="34" charset="-122"/>
                <a:ea typeface="Microsoft YaHei" panose="020B0503020204020204" pitchFamily="34" charset="-122"/>
              </a:rPr>
              <a:t>（四分位间距）的比例，因此需要延长绘制的触须线段。超出此范围的点将被识别为异常值。</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notch</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err="1">
                <a:solidFill>
                  <a:srgbClr val="4D4D4D"/>
                </a:solidFill>
                <a:effectLst/>
                <a:latin typeface="Microsoft YaHei" panose="020B0503020204020204" pitchFamily="34" charset="-122"/>
                <a:ea typeface="Microsoft YaHei" panose="020B0503020204020204" pitchFamily="34" charset="-122"/>
              </a:rPr>
              <a:t>boolean</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是否使矩形框“凹陷”以指示中位数的置信区间。还可以通过</a:t>
            </a:r>
            <a:r>
              <a:rPr lang="en-US" altLang="zh-CN" b="0" i="0" dirty="0" err="1">
                <a:solidFill>
                  <a:srgbClr val="4D4D4D"/>
                </a:solidFill>
                <a:effectLst/>
                <a:latin typeface="Microsoft YaHei" panose="020B0503020204020204" pitchFamily="34" charset="-122"/>
                <a:ea typeface="Microsoft YaHei" panose="020B0503020204020204" pitchFamily="34" charset="-122"/>
              </a:rPr>
              <a:t>plt.boxplot</a:t>
            </a:r>
            <a:r>
              <a:rPr lang="zh-CN" altLang="en-US" b="0" i="0" dirty="0">
                <a:solidFill>
                  <a:srgbClr val="4D4D4D"/>
                </a:solidFill>
                <a:effectLst/>
                <a:latin typeface="Microsoft YaHei" panose="020B0503020204020204" pitchFamily="34" charset="-122"/>
                <a:ea typeface="Microsoft YaHei" panose="020B0503020204020204" pitchFamily="34" charset="-122"/>
              </a:rPr>
              <a:t>的一些参数来控制</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ax</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matplotlib</a:t>
            </a:r>
            <a:r>
              <a:rPr lang="zh-CN" altLang="en-US" b="0" i="0" dirty="0">
                <a:solidFill>
                  <a:srgbClr val="4D4D4D"/>
                </a:solidFill>
                <a:effectLst/>
                <a:latin typeface="Microsoft YaHei" panose="020B0503020204020204" pitchFamily="34" charset="-122"/>
                <a:ea typeface="Microsoft YaHei" panose="020B0503020204020204" pitchFamily="34" charset="-122"/>
              </a:rPr>
              <a:t>轴</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绘图时使用的 </a:t>
            </a:r>
            <a:r>
              <a:rPr lang="en-US" altLang="zh-CN" b="0" i="0" dirty="0">
                <a:solidFill>
                  <a:srgbClr val="4D4D4D"/>
                </a:solidFill>
                <a:effectLst/>
                <a:latin typeface="Microsoft YaHei" panose="020B0503020204020204" pitchFamily="34" charset="-122"/>
                <a:ea typeface="Microsoft YaHei" panose="020B0503020204020204" pitchFamily="34" charset="-122"/>
              </a:rPr>
              <a:t>Axes </a:t>
            </a:r>
            <a:r>
              <a:rPr lang="zh-CN" altLang="en-US" b="0" i="0" dirty="0">
                <a:solidFill>
                  <a:srgbClr val="4D4D4D"/>
                </a:solidFill>
                <a:effectLst/>
                <a:latin typeface="Microsoft YaHei" panose="020B0503020204020204" pitchFamily="34" charset="-122"/>
                <a:ea typeface="Microsoft YaHei" panose="020B0503020204020204" pitchFamily="34" charset="-122"/>
              </a:rPr>
              <a:t>轴对象，否则使用当前 </a:t>
            </a:r>
            <a:r>
              <a:rPr lang="en-US" altLang="zh-CN" b="0" i="0" dirty="0">
                <a:solidFill>
                  <a:srgbClr val="4D4D4D"/>
                </a:solidFill>
                <a:effectLst/>
                <a:latin typeface="Microsoft YaHei" panose="020B0503020204020204" pitchFamily="34" charset="-122"/>
                <a:ea typeface="Microsoft YaHei" panose="020B0503020204020204" pitchFamily="34" charset="-122"/>
              </a:rPr>
              <a:t>Axes </a:t>
            </a:r>
            <a:r>
              <a:rPr lang="zh-CN" altLang="en-US" b="0" i="0" dirty="0">
                <a:solidFill>
                  <a:srgbClr val="4D4D4D"/>
                </a:solidFill>
                <a:effectLst/>
                <a:latin typeface="Microsoft YaHei" panose="020B0503020204020204" pitchFamily="34" charset="-122"/>
                <a:ea typeface="Microsoft YaHei" panose="020B0503020204020204" pitchFamily="34" charset="-122"/>
              </a:rPr>
              <a:t>轴对象</a:t>
            </a:r>
          </a:p>
          <a:p>
            <a:pPr algn="l">
              <a:buFont typeface="Arial" panose="020B0604020202020204" pitchFamily="34" charset="0"/>
              <a:buChar char="•"/>
            </a:pPr>
            <a:r>
              <a:rPr lang="en-US" altLang="zh-CN" b="0" i="0" dirty="0" err="1">
                <a:solidFill>
                  <a:srgbClr val="4D4D4D"/>
                </a:solidFill>
                <a:effectLst/>
                <a:latin typeface="Microsoft YaHei" panose="020B0503020204020204" pitchFamily="34" charset="-122"/>
                <a:ea typeface="Microsoft YaHei" panose="020B0503020204020204" pitchFamily="34" charset="-122"/>
              </a:rPr>
              <a:t>kwargs</a:t>
            </a:r>
            <a:r>
              <a:rPr lang="zh-CN" altLang="en-US" b="0" i="0" dirty="0">
                <a:solidFill>
                  <a:srgbClr val="4D4D4D"/>
                </a:solidFill>
                <a:effectLst/>
                <a:latin typeface="Microsoft YaHei" panose="020B0503020204020204" pitchFamily="34" charset="-122"/>
                <a:ea typeface="Microsoft YaHei" panose="020B0503020204020204" pitchFamily="34" charset="-122"/>
              </a:rPr>
              <a:t>：键值映射</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其他在绘图时传给</a:t>
            </a:r>
            <a:r>
              <a:rPr lang="en-US" altLang="zh-CN" b="0" i="0" dirty="0" err="1">
                <a:solidFill>
                  <a:srgbClr val="4D4D4D"/>
                </a:solidFill>
                <a:effectLst/>
                <a:latin typeface="Microsoft YaHei" panose="020B0503020204020204" pitchFamily="34" charset="-122"/>
                <a:ea typeface="Microsoft YaHei" panose="020B0503020204020204" pitchFamily="34" charset="-122"/>
              </a:rPr>
              <a:t>plt.boxplot</a:t>
            </a:r>
            <a:r>
              <a:rPr lang="zh-CN" altLang="en-US" b="0" i="0" dirty="0">
                <a:solidFill>
                  <a:srgbClr val="4D4D4D"/>
                </a:solidFill>
                <a:effectLst/>
                <a:latin typeface="Microsoft YaHei" panose="020B0503020204020204" pitchFamily="34" charset="-122"/>
                <a:ea typeface="Microsoft YaHei" panose="020B0503020204020204" pitchFamily="34" charset="-122"/>
              </a:rPr>
              <a:t>的参数</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36</a:t>
            </a:fld>
            <a:endParaRPr lang="zh-CN" altLang="en-US"/>
          </a:p>
        </p:txBody>
      </p:sp>
    </p:spTree>
    <p:extLst>
      <p:ext uri="{BB962C8B-B14F-4D97-AF65-F5344CB8AC3E}">
        <p14:creationId xmlns:p14="http://schemas.microsoft.com/office/powerpoint/2010/main" val="3515858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b="1" dirty="0" err="1">
                <a:latin typeface="Times New Roman" panose="02020603050405020304" pitchFamily="18" charset="0"/>
                <a:cs typeface="Times New Roman" panose="02020603050405020304" pitchFamily="18" charset="0"/>
              </a:rPr>
              <a:t>Stripplot</a:t>
            </a:r>
            <a:r>
              <a:rPr lang="zh-CN" altLang="en-US" b="1" dirty="0">
                <a:latin typeface="Times New Roman" panose="02020603050405020304" pitchFamily="18" charset="0"/>
                <a:cs typeface="Times New Roman" panose="02020603050405020304" pitchFamily="18" charset="0"/>
              </a:rPr>
              <a:t>（）主要参数释义</a:t>
            </a:r>
            <a:endParaRPr lang="en-US" altLang="zh-CN" b="1" i="0" dirty="0">
              <a:solidFill>
                <a:srgbClr val="4D4D4D"/>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jitter</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r>
              <a:rPr lang="zh-CN" altLang="en-US" b="0" i="0" dirty="0">
                <a:solidFill>
                  <a:srgbClr val="4D4D4D"/>
                </a:solidFill>
                <a:effectLst/>
                <a:latin typeface="Microsoft YaHei" panose="020B0503020204020204" pitchFamily="34" charset="-122"/>
                <a:ea typeface="Microsoft YaHei" panose="020B0503020204020204" pitchFamily="34" charset="-122"/>
              </a:rPr>
              <a:t>或</a:t>
            </a:r>
            <a:r>
              <a:rPr lang="en-US" altLang="zh-CN" b="0" i="0" dirty="0">
                <a:solidFill>
                  <a:srgbClr val="4D4D4D"/>
                </a:solidFill>
                <a:effectLst/>
                <a:latin typeface="Microsoft YaHei" panose="020B0503020204020204" pitchFamily="34" charset="-122"/>
                <a:ea typeface="Microsoft YaHei" panose="020B0503020204020204" pitchFamily="34" charset="-122"/>
              </a:rPr>
              <a:t>True</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要应用的抖动量（仅沿分类轴）。 当您有许多点并且它们重叠时，这可能很有用，因此更容易看到分布。您可以指定抖动量（均匀随机变量支持的宽度的一半），或者仅使用</a:t>
            </a:r>
            <a:r>
              <a:rPr lang="en-US" altLang="zh-CN" b="0" i="0" dirty="0">
                <a:solidFill>
                  <a:srgbClr val="4D4D4D"/>
                </a:solidFill>
                <a:effectLst/>
                <a:latin typeface="Microsoft YaHei" panose="020B0503020204020204" pitchFamily="34" charset="-122"/>
                <a:ea typeface="Microsoft YaHei" panose="020B0503020204020204" pitchFamily="34" charset="-122"/>
              </a:rPr>
              <a:t>True</a:t>
            </a:r>
            <a:r>
              <a:rPr lang="zh-CN" altLang="en-US" b="0" i="0" dirty="0">
                <a:solidFill>
                  <a:srgbClr val="4D4D4D"/>
                </a:solidFill>
                <a:effectLst/>
                <a:latin typeface="Microsoft YaHei" panose="020B0503020204020204" pitchFamily="34" charset="-122"/>
                <a:ea typeface="Microsoft YaHei" panose="020B0503020204020204" pitchFamily="34" charset="-122"/>
              </a:rPr>
              <a:t>作为良好的默认值</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size</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标记的直径，以磅为单位。</a:t>
            </a:r>
          </a:p>
          <a:p>
            <a:pPr algn="l">
              <a:buFont typeface="Arial" panose="020B0604020202020204" pitchFamily="34" charset="0"/>
              <a:buChar char="•"/>
            </a:pPr>
            <a:r>
              <a:rPr lang="en-US" altLang="zh-CN" b="0" i="0" dirty="0" err="1">
                <a:solidFill>
                  <a:srgbClr val="4D4D4D"/>
                </a:solidFill>
                <a:effectLst/>
                <a:latin typeface="Microsoft YaHei" panose="020B0503020204020204" pitchFamily="34" charset="-122"/>
                <a:ea typeface="Microsoft YaHei" panose="020B0503020204020204" pitchFamily="34" charset="-122"/>
              </a:rPr>
              <a:t>edgecolor</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matplotlib </a:t>
            </a:r>
            <a:r>
              <a:rPr lang="zh-CN" altLang="en-US" b="0" i="0" dirty="0">
                <a:solidFill>
                  <a:srgbClr val="4D4D4D"/>
                </a:solidFill>
                <a:effectLst/>
                <a:latin typeface="Microsoft YaHei" panose="020B0503020204020204" pitchFamily="34" charset="-122"/>
                <a:ea typeface="Microsoft YaHei" panose="020B0503020204020204" pitchFamily="34" charset="-122"/>
              </a:rPr>
              <a:t>颜色，“灰色”是特殊的</a:t>
            </a:r>
            <a:br>
              <a:rPr lang="zh-CN" altLang="en-US"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每个点周围线条的颜色。如果传递</a:t>
            </a:r>
            <a:r>
              <a:rPr lang="en-US" altLang="zh-CN" b="0" i="0" dirty="0">
                <a:solidFill>
                  <a:srgbClr val="4D4D4D"/>
                </a:solidFill>
                <a:effectLst/>
                <a:latin typeface="Microsoft YaHei" panose="020B0503020204020204" pitchFamily="34" charset="-122"/>
                <a:ea typeface="Microsoft YaHei" panose="020B0503020204020204" pitchFamily="34" charset="-122"/>
              </a:rPr>
              <a:t>"</a:t>
            </a:r>
            <a:r>
              <a:rPr lang="zh-CN" altLang="en-US" b="0" i="0" dirty="0">
                <a:solidFill>
                  <a:srgbClr val="4D4D4D"/>
                </a:solidFill>
                <a:effectLst/>
                <a:latin typeface="Microsoft YaHei" panose="020B0503020204020204" pitchFamily="34" charset="-122"/>
                <a:ea typeface="Microsoft YaHei" panose="020B0503020204020204" pitchFamily="34" charset="-122"/>
              </a:rPr>
              <a:t>灰色</a:t>
            </a:r>
            <a:r>
              <a:rPr lang="en-US" altLang="zh-CN" b="0" i="0" dirty="0">
                <a:solidFill>
                  <a:srgbClr val="4D4D4D"/>
                </a:solidFill>
                <a:effectLst/>
                <a:latin typeface="Microsoft YaHei" panose="020B0503020204020204" pitchFamily="34" charset="-122"/>
                <a:ea typeface="Microsoft YaHei" panose="020B0503020204020204" pitchFamily="34" charset="-122"/>
              </a:rPr>
              <a:t>"</a:t>
            </a:r>
            <a:r>
              <a:rPr lang="zh-CN" altLang="en-US" b="0" i="0" dirty="0">
                <a:solidFill>
                  <a:srgbClr val="4D4D4D"/>
                </a:solidFill>
                <a:effectLst/>
                <a:latin typeface="Microsoft YaHei" panose="020B0503020204020204" pitchFamily="34" charset="-122"/>
                <a:ea typeface="Microsoft YaHei" panose="020B0503020204020204" pitchFamily="34" charset="-122"/>
              </a:rPr>
              <a:t>，则亮度由用于点体的调色板决定。</a:t>
            </a:r>
          </a:p>
          <a:p>
            <a:pPr algn="l">
              <a:buFont typeface="Arial" panose="020B0604020202020204" pitchFamily="34" charset="0"/>
              <a:buChar char="•"/>
            </a:pPr>
            <a:r>
              <a:rPr lang="en-US" altLang="zh-CN" b="0" i="0" dirty="0">
                <a:solidFill>
                  <a:srgbClr val="4D4D4D"/>
                </a:solidFill>
                <a:effectLst/>
                <a:latin typeface="Microsoft YaHei" panose="020B0503020204020204" pitchFamily="34" charset="-122"/>
                <a:ea typeface="Microsoft YaHei" panose="020B0503020204020204" pitchFamily="34" charset="-122"/>
              </a:rPr>
              <a:t>linewidth</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float</a:t>
            </a:r>
            <a:br>
              <a:rPr lang="en-US" altLang="zh-CN" b="0" i="0" dirty="0">
                <a:solidFill>
                  <a:srgbClr val="4D4D4D"/>
                </a:solidFill>
                <a:effectLst/>
                <a:latin typeface="Microsoft YaHei" panose="020B0503020204020204" pitchFamily="34" charset="-122"/>
                <a:ea typeface="Microsoft YaHei" panose="020B0503020204020204" pitchFamily="34" charset="-122"/>
              </a:rPr>
            </a:br>
            <a:r>
              <a:rPr lang="zh-CN" altLang="en-US" b="0" i="0" dirty="0">
                <a:solidFill>
                  <a:srgbClr val="4D4D4D"/>
                </a:solidFill>
                <a:effectLst/>
                <a:latin typeface="Microsoft YaHei" panose="020B0503020204020204" pitchFamily="34" charset="-122"/>
                <a:ea typeface="Microsoft YaHei" panose="020B0503020204020204" pitchFamily="34" charset="-122"/>
              </a:rPr>
              <a:t>构图元素的灰线宽度。</a:t>
            </a:r>
          </a:p>
          <a:p>
            <a:endParaRPr lang="en-US" altLang="zh-CN" b="1" dirty="0"/>
          </a:p>
          <a:p>
            <a:r>
              <a:rPr lang="en-US" altLang="zh-CN" b="1" dirty="0">
                <a:latin typeface="Times New Roman" panose="02020603050405020304" pitchFamily="18" charset="0"/>
                <a:cs typeface="Times New Roman" panose="02020603050405020304" pitchFamily="18" charset="0"/>
              </a:rPr>
              <a:t>C</a:t>
            </a:r>
            <a:r>
              <a:rPr lang="zh-CN" altLang="zh-CN" b="1" dirty="0">
                <a:latin typeface="Times New Roman" panose="02020603050405020304" pitchFamily="18" charset="0"/>
                <a:cs typeface="Times New Roman" panose="02020603050405020304" pitchFamily="18" charset="0"/>
              </a:rPr>
              <a:t>atplot</a:t>
            </a:r>
            <a:r>
              <a:rPr lang="zh-CN" altLang="en-US" b="1" dirty="0">
                <a:latin typeface="Times New Roman" panose="02020603050405020304" pitchFamily="18" charset="0"/>
                <a:cs typeface="Times New Roman" panose="02020603050405020304" pitchFamily="18" charset="0"/>
              </a:rPr>
              <a:t>（）主要参数释义</a:t>
            </a:r>
            <a:endParaRPr lang="en-US" altLang="zh-CN" b="1" dirty="0">
              <a:latin typeface="Times New Roman" panose="02020603050405020304" pitchFamily="18" charset="0"/>
              <a:cs typeface="Times New Roman" panose="02020603050405020304" pitchFamily="18" charset="0"/>
            </a:endParaRPr>
          </a:p>
          <a:p>
            <a:r>
              <a:rPr lang="en-US" altLang="zh-CN" dirty="0" err="1"/>
              <a:t>catplot</a:t>
            </a:r>
            <a:r>
              <a:rPr lang="en-US" altLang="zh-CN" dirty="0"/>
              <a:t>() </a:t>
            </a:r>
            <a:r>
              <a:rPr lang="zh-CN" altLang="en-US" dirty="0"/>
              <a:t>分类图</a:t>
            </a:r>
            <a:r>
              <a:rPr lang="en-US" altLang="zh-CN" dirty="0"/>
              <a:t>(</a:t>
            </a:r>
            <a:r>
              <a:rPr lang="zh-CN" altLang="en-US" dirty="0"/>
              <a:t>它是下面</a:t>
            </a:r>
            <a:r>
              <a:rPr lang="en-US" altLang="zh-CN" dirty="0"/>
              <a:t>8</a:t>
            </a:r>
            <a:r>
              <a:rPr lang="zh-CN" altLang="en-US" dirty="0"/>
              <a:t>种图的接口，下面八种图表均可通过指定</a:t>
            </a:r>
            <a:r>
              <a:rPr lang="en-US" altLang="zh-CN" dirty="0"/>
              <a:t>kind</a:t>
            </a:r>
            <a:r>
              <a:rPr lang="zh-CN" altLang="en-US" dirty="0"/>
              <a:t>参数来绘制</a:t>
            </a:r>
            <a:r>
              <a:rPr lang="en-US" altLang="zh-CN" dirty="0"/>
              <a:t>)</a:t>
            </a:r>
          </a:p>
          <a:p>
            <a:r>
              <a:rPr lang="en-US" altLang="zh-CN" dirty="0"/>
              <a:t>1.stripplot() </a:t>
            </a:r>
            <a:r>
              <a:rPr lang="zh-CN" altLang="en-US" dirty="0"/>
              <a:t>分类散点图</a:t>
            </a:r>
          </a:p>
          <a:p>
            <a:r>
              <a:rPr lang="en-US" altLang="zh-CN" dirty="0"/>
              <a:t>2.swarmplot() </a:t>
            </a:r>
            <a:r>
              <a:rPr lang="zh-CN" altLang="en-US" dirty="0"/>
              <a:t>能够显示分布密度的分类散点图</a:t>
            </a:r>
          </a:p>
          <a:p>
            <a:r>
              <a:rPr lang="en-US" altLang="zh-CN" dirty="0"/>
              <a:t>3.boxplot() </a:t>
            </a:r>
            <a:r>
              <a:rPr lang="zh-CN" altLang="en-US" dirty="0"/>
              <a:t>箱图、盒形图</a:t>
            </a:r>
          </a:p>
          <a:p>
            <a:r>
              <a:rPr lang="en-US" altLang="zh-CN" dirty="0"/>
              <a:t>4.violinplot() </a:t>
            </a:r>
            <a:r>
              <a:rPr lang="zh-CN" altLang="en-US" dirty="0"/>
              <a:t>小提琴图</a:t>
            </a:r>
          </a:p>
          <a:p>
            <a:r>
              <a:rPr lang="en-US" altLang="zh-CN" dirty="0"/>
              <a:t>5.boxenplot() </a:t>
            </a:r>
            <a:r>
              <a:rPr lang="zh-CN" altLang="en-US" dirty="0"/>
              <a:t>增强箱图</a:t>
            </a:r>
          </a:p>
          <a:p>
            <a:r>
              <a:rPr lang="en-US" altLang="zh-CN" dirty="0"/>
              <a:t>6.pointplot() </a:t>
            </a:r>
            <a:r>
              <a:rPr lang="zh-CN" altLang="en-US" dirty="0"/>
              <a:t>点图</a:t>
            </a:r>
          </a:p>
          <a:p>
            <a:r>
              <a:rPr lang="en-US" altLang="zh-CN" dirty="0"/>
              <a:t>7.barplot() </a:t>
            </a:r>
            <a:r>
              <a:rPr lang="zh-CN" altLang="en-US" dirty="0"/>
              <a:t>条形图</a:t>
            </a:r>
          </a:p>
          <a:p>
            <a:r>
              <a:rPr lang="en-US" altLang="zh-CN" dirty="0"/>
              <a:t>8.countplot() </a:t>
            </a:r>
            <a:r>
              <a:rPr lang="zh-CN" altLang="en-US" dirty="0"/>
              <a:t>计数图</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37</a:t>
            </a:fld>
            <a:endParaRPr lang="zh-CN" altLang="en-US"/>
          </a:p>
        </p:txBody>
      </p:sp>
    </p:spTree>
    <p:extLst>
      <p:ext uri="{BB962C8B-B14F-4D97-AF65-F5344CB8AC3E}">
        <p14:creationId xmlns:p14="http://schemas.microsoft.com/office/powerpoint/2010/main" val="988430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b="1" dirty="0">
                <a:latin typeface="Times New Roman" panose="02020603050405020304" pitchFamily="18" charset="0"/>
                <a:cs typeface="Times New Roman" panose="02020603050405020304" pitchFamily="18" charset="0"/>
              </a:rPr>
              <a:t>Heatmap</a:t>
            </a:r>
            <a:r>
              <a:rPr lang="zh-CN" altLang="en-US" b="1" dirty="0">
                <a:latin typeface="Times New Roman" panose="02020603050405020304" pitchFamily="18" charset="0"/>
                <a:cs typeface="Times New Roman" panose="02020603050405020304" pitchFamily="18" charset="0"/>
              </a:rPr>
              <a:t>（）主要参数释义</a:t>
            </a:r>
            <a:endParaRPr lang="en-US" altLang="zh-CN" b="1" i="0" dirty="0">
              <a:solidFill>
                <a:srgbClr val="1A1A1A"/>
              </a:solidFill>
              <a:effectLst/>
              <a:latin typeface="Microsoft YaHei" panose="020B0503020204020204" pitchFamily="34" charset="-122"/>
              <a:ea typeface="Microsoft YaHei" panose="020B0503020204020204" pitchFamily="34" charset="-122"/>
            </a:endParaRPr>
          </a:p>
          <a:p>
            <a:pPr algn="l"/>
            <a:r>
              <a:rPr lang="en-US" altLang="zh-CN" b="1" i="0" dirty="0">
                <a:solidFill>
                  <a:srgbClr val="333333"/>
                </a:solidFill>
                <a:effectLst/>
                <a:latin typeface="Georgia" panose="02040502050405020303" pitchFamily="18" charset="0"/>
              </a:rPr>
              <a:t>data</a:t>
            </a:r>
            <a:r>
              <a:rPr lang="zh-CN" altLang="en-US" b="0" i="0" dirty="0">
                <a:solidFill>
                  <a:srgbClr val="333333"/>
                </a:solidFill>
                <a:effectLst/>
                <a:latin typeface="Georgia" panose="02040502050405020303" pitchFamily="18" charset="0"/>
              </a:rPr>
              <a:t>：矩形数据集</a:t>
            </a:r>
          </a:p>
          <a:p>
            <a:r>
              <a:rPr lang="zh-CN" altLang="en-US" dirty="0">
                <a:effectLst/>
              </a:rPr>
              <a:t>可以强制转换为</a:t>
            </a:r>
            <a:r>
              <a:rPr lang="en-US" altLang="zh-CN" dirty="0" err="1">
                <a:effectLst/>
              </a:rPr>
              <a:t>ndarray</a:t>
            </a:r>
            <a:r>
              <a:rPr lang="zh-CN" altLang="en-US" dirty="0">
                <a:effectLst/>
              </a:rPr>
              <a:t>格式数据的</a:t>
            </a:r>
            <a:r>
              <a:rPr lang="en-US" altLang="zh-CN" dirty="0">
                <a:effectLst/>
              </a:rPr>
              <a:t>2</a:t>
            </a:r>
            <a:r>
              <a:rPr lang="zh-CN" altLang="en-US" dirty="0">
                <a:effectLst/>
              </a:rPr>
              <a:t>维数据集。如果提供了</a:t>
            </a:r>
            <a:r>
              <a:rPr lang="en-US" altLang="zh-CN" dirty="0">
                <a:effectLst/>
              </a:rPr>
              <a:t>Pandas </a:t>
            </a:r>
            <a:r>
              <a:rPr lang="en-US" altLang="zh-CN" dirty="0" err="1">
                <a:effectLst/>
              </a:rPr>
              <a:t>DataFrame</a:t>
            </a:r>
            <a:r>
              <a:rPr lang="zh-CN" altLang="en-US" dirty="0">
                <a:effectLst/>
              </a:rPr>
              <a:t>数据，索引</a:t>
            </a:r>
            <a:r>
              <a:rPr lang="en-US" altLang="zh-CN" dirty="0">
                <a:effectLst/>
              </a:rPr>
              <a:t>/</a:t>
            </a:r>
            <a:r>
              <a:rPr lang="zh-CN" altLang="en-US" dirty="0">
                <a:effectLst/>
              </a:rPr>
              <a:t>列信息将用于标记列和行。</a:t>
            </a:r>
          </a:p>
          <a:p>
            <a:pPr algn="l"/>
            <a:r>
              <a:rPr lang="en-US" altLang="zh-CN" b="1" i="0" dirty="0" err="1">
                <a:solidFill>
                  <a:srgbClr val="333333"/>
                </a:solidFill>
                <a:effectLst/>
                <a:latin typeface="Georgia" panose="02040502050405020303" pitchFamily="18" charset="0"/>
              </a:rPr>
              <a:t>vmin</a:t>
            </a:r>
            <a:r>
              <a:rPr lang="en-US" altLang="zh-CN" b="1" i="0" dirty="0">
                <a:solidFill>
                  <a:srgbClr val="333333"/>
                </a:solidFill>
                <a:effectLst/>
                <a:latin typeface="Georgia" panose="02040502050405020303" pitchFamily="18" charset="0"/>
              </a:rPr>
              <a:t>, </a:t>
            </a:r>
            <a:r>
              <a:rPr lang="en-US" altLang="zh-CN" b="1" i="0" dirty="0" err="1">
                <a:solidFill>
                  <a:srgbClr val="333333"/>
                </a:solidFill>
                <a:effectLst/>
                <a:latin typeface="Georgia" panose="02040502050405020303" pitchFamily="18" charset="0"/>
              </a:rPr>
              <a:t>vmax</a:t>
            </a:r>
            <a:r>
              <a:rPr lang="zh-CN" altLang="en-US" b="0" i="0" dirty="0">
                <a:solidFill>
                  <a:srgbClr val="333333"/>
                </a:solidFill>
                <a:effectLst/>
                <a:latin typeface="Georgia" panose="02040502050405020303" pitchFamily="18" charset="0"/>
              </a:rPr>
              <a:t>：浮点型数据，可选参数。</a:t>
            </a:r>
          </a:p>
          <a:p>
            <a:r>
              <a:rPr lang="zh-CN" altLang="en-US" dirty="0">
                <a:effectLst/>
              </a:rPr>
              <a:t>用于锚定色彩映射的值，否则它们是从数据和其他关键字参数推断出来的。</a:t>
            </a:r>
          </a:p>
          <a:p>
            <a:pPr algn="l"/>
            <a:r>
              <a:rPr lang="en-US" altLang="zh-CN" b="1" i="0" dirty="0" err="1">
                <a:solidFill>
                  <a:srgbClr val="333333"/>
                </a:solidFill>
                <a:effectLst/>
                <a:latin typeface="Georgia" panose="02040502050405020303" pitchFamily="18" charset="0"/>
              </a:rPr>
              <a:t>cmap</a:t>
            </a:r>
            <a:r>
              <a:rPr lang="zh-CN" altLang="en-US" b="0"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matplotlib </a:t>
            </a:r>
            <a:r>
              <a:rPr lang="zh-CN" altLang="en-US" b="0" i="0" dirty="0">
                <a:solidFill>
                  <a:srgbClr val="333333"/>
                </a:solidFill>
                <a:effectLst/>
                <a:latin typeface="Georgia" panose="02040502050405020303" pitchFamily="18" charset="0"/>
              </a:rPr>
              <a:t>颜色条名称或者对象，或者是颜色列表，可选参数。</a:t>
            </a:r>
          </a:p>
          <a:p>
            <a:r>
              <a:rPr lang="zh-CN" altLang="en-US" dirty="0">
                <a:effectLst/>
              </a:rPr>
              <a:t>从数据值到颜色空间的映射。 如果没有提供，默认值将取决于是否设置了“</a:t>
            </a:r>
            <a:r>
              <a:rPr lang="en-US" altLang="zh-CN" dirty="0">
                <a:effectLst/>
              </a:rPr>
              <a:t>center”</a:t>
            </a:r>
            <a:r>
              <a:rPr lang="zh-CN" altLang="en-US" dirty="0">
                <a:effectLst/>
              </a:rPr>
              <a:t>。</a:t>
            </a:r>
          </a:p>
          <a:p>
            <a:pPr algn="l"/>
            <a:r>
              <a:rPr lang="en-US" altLang="zh-CN" b="1" i="0" dirty="0">
                <a:solidFill>
                  <a:srgbClr val="333333"/>
                </a:solidFill>
                <a:effectLst/>
                <a:latin typeface="Georgia" panose="02040502050405020303" pitchFamily="18" charset="0"/>
              </a:rPr>
              <a:t>center</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浮点数，可选参数。</a:t>
            </a:r>
          </a:p>
          <a:p>
            <a:r>
              <a:rPr lang="zh-CN" altLang="en-US" dirty="0">
                <a:effectLst/>
              </a:rPr>
              <a:t>绘制有色数据时将色彩映射居中的值。 如果没有指定，则使用此参数将更改默认的</a:t>
            </a:r>
            <a:r>
              <a:rPr lang="en-US" altLang="zh-CN" dirty="0" err="1">
                <a:effectLst/>
              </a:rPr>
              <a:t>cmap</a:t>
            </a:r>
            <a:r>
              <a:rPr lang="zh-CN" altLang="en-US" dirty="0">
                <a:effectLst/>
              </a:rPr>
              <a:t>。</a:t>
            </a:r>
          </a:p>
          <a:p>
            <a:pPr algn="l"/>
            <a:r>
              <a:rPr lang="en-US" altLang="zh-CN" b="1" i="0" dirty="0">
                <a:solidFill>
                  <a:srgbClr val="333333"/>
                </a:solidFill>
                <a:effectLst/>
                <a:latin typeface="Georgia" panose="02040502050405020303" pitchFamily="18" charset="0"/>
              </a:rPr>
              <a:t>robust</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布尔值，可选参数。</a:t>
            </a:r>
          </a:p>
          <a:p>
            <a:r>
              <a:rPr lang="zh-CN" altLang="en-US" dirty="0">
                <a:effectLst/>
              </a:rPr>
              <a:t>如果是</a:t>
            </a:r>
            <a:r>
              <a:rPr lang="en-US" altLang="zh-CN" dirty="0">
                <a:effectLst/>
              </a:rPr>
              <a:t>True</a:t>
            </a:r>
            <a:r>
              <a:rPr lang="zh-CN" altLang="en-US" dirty="0">
                <a:effectLst/>
              </a:rPr>
              <a:t>，并且</a:t>
            </a:r>
            <a:r>
              <a:rPr lang="en-US" altLang="zh-CN" dirty="0" err="1">
                <a:effectLst/>
              </a:rPr>
              <a:t>vmin</a:t>
            </a:r>
            <a:r>
              <a:rPr lang="zh-CN" altLang="en-US" dirty="0">
                <a:effectLst/>
              </a:rPr>
              <a:t>或</a:t>
            </a:r>
            <a:r>
              <a:rPr lang="en-US" altLang="zh-CN" dirty="0" err="1">
                <a:effectLst/>
              </a:rPr>
              <a:t>vmax</a:t>
            </a:r>
            <a:r>
              <a:rPr lang="zh-CN" altLang="en-US" dirty="0">
                <a:effectLst/>
              </a:rPr>
              <a:t>为空，则使用稳健分位数而不是极值来计算色彩映射范围。</a:t>
            </a:r>
          </a:p>
          <a:p>
            <a:pPr algn="l"/>
            <a:r>
              <a:rPr lang="en-US" altLang="zh-CN" b="1" i="0" dirty="0" err="1">
                <a:solidFill>
                  <a:srgbClr val="333333"/>
                </a:solidFill>
                <a:effectLst/>
                <a:latin typeface="Georgia" panose="02040502050405020303" pitchFamily="18" charset="0"/>
              </a:rPr>
              <a:t>annot</a:t>
            </a:r>
            <a:r>
              <a:rPr lang="en-US" altLang="zh-CN"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布尔值或者矩形数据，可选参数。</a:t>
            </a:r>
          </a:p>
          <a:p>
            <a:r>
              <a:rPr lang="zh-CN" altLang="en-US" dirty="0">
                <a:effectLst/>
              </a:rPr>
              <a:t>如果为</a:t>
            </a:r>
            <a:r>
              <a:rPr lang="en-US" altLang="zh-CN" dirty="0">
                <a:effectLst/>
              </a:rPr>
              <a:t>True</a:t>
            </a:r>
            <a:r>
              <a:rPr lang="zh-CN" altLang="en-US" dirty="0">
                <a:effectLst/>
              </a:rPr>
              <a:t>，则在每个热力图单元格中写入数据值。 如果数组的形状与</a:t>
            </a:r>
            <a:r>
              <a:rPr lang="en-US" altLang="zh-CN" dirty="0">
                <a:effectLst/>
              </a:rPr>
              <a:t>data</a:t>
            </a:r>
            <a:r>
              <a:rPr lang="zh-CN" altLang="en-US" dirty="0">
                <a:effectLst/>
              </a:rPr>
              <a:t>相同，则使用它来代替原始数据注释热力图。</a:t>
            </a:r>
          </a:p>
          <a:p>
            <a:pPr algn="l"/>
            <a:r>
              <a:rPr lang="en-US" altLang="zh-CN" b="1" i="0" dirty="0" err="1">
                <a:solidFill>
                  <a:srgbClr val="333333"/>
                </a:solidFill>
                <a:effectLst/>
                <a:latin typeface="Georgia" panose="02040502050405020303" pitchFamily="18" charset="0"/>
              </a:rPr>
              <a:t>fmt</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字符串，描述标签保留位数，可选参数。</a:t>
            </a:r>
          </a:p>
          <a:p>
            <a:r>
              <a:rPr lang="zh-CN" altLang="en-US" dirty="0">
                <a:effectLst/>
              </a:rPr>
              <a:t>添加注释时要使用的字符串格式代码。</a:t>
            </a:r>
          </a:p>
          <a:p>
            <a:pPr algn="l"/>
            <a:r>
              <a:rPr lang="en-US" altLang="zh-CN" b="1" i="0" dirty="0" err="1">
                <a:solidFill>
                  <a:srgbClr val="333333"/>
                </a:solidFill>
                <a:effectLst/>
                <a:latin typeface="Georgia" panose="02040502050405020303" pitchFamily="18" charset="0"/>
              </a:rPr>
              <a:t>annot_kws</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字典或者键值对，可选参数。</a:t>
            </a:r>
          </a:p>
          <a:p>
            <a:r>
              <a:rPr lang="zh-CN" altLang="en-US" dirty="0">
                <a:effectLst/>
              </a:rPr>
              <a:t>当</a:t>
            </a:r>
            <a:r>
              <a:rPr lang="en-US" altLang="zh-CN" dirty="0" err="1">
                <a:effectLst/>
              </a:rPr>
              <a:t>annot</a:t>
            </a:r>
            <a:r>
              <a:rPr lang="zh-CN" altLang="en-US" dirty="0">
                <a:effectLst/>
              </a:rPr>
              <a:t>为</a:t>
            </a:r>
            <a:r>
              <a:rPr lang="en-US" altLang="zh-CN" dirty="0">
                <a:effectLst/>
              </a:rPr>
              <a:t>True</a:t>
            </a:r>
            <a:r>
              <a:rPr lang="zh-CN" altLang="en-US" dirty="0">
                <a:effectLst/>
              </a:rPr>
              <a:t>时，</a:t>
            </a:r>
            <a:r>
              <a:rPr lang="en-US" altLang="zh-CN" dirty="0" err="1">
                <a:effectLst/>
              </a:rPr>
              <a:t>ax.text</a:t>
            </a:r>
            <a:r>
              <a:rPr lang="zh-CN" altLang="en-US" dirty="0">
                <a:effectLst/>
              </a:rPr>
              <a:t>的关键字参数。</a:t>
            </a:r>
          </a:p>
          <a:p>
            <a:pPr algn="l"/>
            <a:r>
              <a:rPr lang="en-US" altLang="zh-CN" b="1" i="0" dirty="0">
                <a:solidFill>
                  <a:srgbClr val="333333"/>
                </a:solidFill>
                <a:effectLst/>
                <a:latin typeface="Georgia" panose="02040502050405020303" pitchFamily="18" charset="0"/>
              </a:rPr>
              <a:t>linewidths</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浮点数，可选参数。</a:t>
            </a:r>
          </a:p>
          <a:p>
            <a:r>
              <a:rPr lang="zh-CN" altLang="en-US" dirty="0">
                <a:effectLst/>
              </a:rPr>
              <a:t>划分每个单元格的行的宽度。</a:t>
            </a:r>
          </a:p>
          <a:p>
            <a:pPr algn="l"/>
            <a:r>
              <a:rPr lang="en-US" altLang="zh-CN" b="1" i="0" dirty="0" err="1">
                <a:solidFill>
                  <a:srgbClr val="333333"/>
                </a:solidFill>
                <a:effectLst/>
                <a:latin typeface="Georgia" panose="02040502050405020303" pitchFamily="18" charset="0"/>
              </a:rPr>
              <a:t>linecolor</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颜色，可选参数</a:t>
            </a:r>
          </a:p>
          <a:p>
            <a:r>
              <a:rPr lang="zh-CN" altLang="en-US" dirty="0">
                <a:effectLst/>
              </a:rPr>
              <a:t>划分每个单元的线条的颜色。</a:t>
            </a:r>
          </a:p>
          <a:p>
            <a:pPr algn="l"/>
            <a:r>
              <a:rPr lang="en-US" altLang="zh-CN" b="1" i="0" dirty="0">
                <a:solidFill>
                  <a:srgbClr val="333333"/>
                </a:solidFill>
                <a:effectLst/>
                <a:latin typeface="Georgia" panose="02040502050405020303" pitchFamily="18" charset="0"/>
              </a:rPr>
              <a:t>cbar</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布尔值，可选参数。</a:t>
            </a:r>
          </a:p>
          <a:p>
            <a:r>
              <a:rPr lang="zh-CN" altLang="en-US" dirty="0">
                <a:effectLst/>
              </a:rPr>
              <a:t>描述是否绘制颜色条。</a:t>
            </a:r>
          </a:p>
          <a:p>
            <a:pPr algn="l"/>
            <a:r>
              <a:rPr lang="en-US" altLang="zh-CN" b="1" i="0" dirty="0" err="1">
                <a:solidFill>
                  <a:srgbClr val="333333"/>
                </a:solidFill>
                <a:effectLst/>
                <a:latin typeface="Georgia" panose="02040502050405020303" pitchFamily="18" charset="0"/>
              </a:rPr>
              <a:t>cbar_kws</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字典或者键值对，可选参数。</a:t>
            </a:r>
          </a:p>
          <a:p>
            <a:r>
              <a:rPr lang="en-US" altLang="zh-CN" i="1" dirty="0" err="1">
                <a:effectLst/>
              </a:rPr>
              <a:t>fig.colorbar</a:t>
            </a:r>
            <a:r>
              <a:rPr lang="zh-CN" altLang="en-US" dirty="0">
                <a:effectLst/>
              </a:rPr>
              <a:t>的关键字参数。</a:t>
            </a:r>
          </a:p>
          <a:p>
            <a:pPr algn="l"/>
            <a:r>
              <a:rPr lang="en-US" altLang="zh-CN" b="1" i="0" dirty="0" err="1">
                <a:solidFill>
                  <a:srgbClr val="333333"/>
                </a:solidFill>
                <a:effectLst/>
                <a:latin typeface="Georgia" panose="02040502050405020303" pitchFamily="18" charset="0"/>
              </a:rPr>
              <a:t>cbar_ax</a:t>
            </a:r>
            <a:r>
              <a:rPr lang="zh-CN" altLang="en-US" b="1"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matplotlib Axes</a:t>
            </a:r>
            <a:r>
              <a:rPr lang="zh-CN" altLang="en-US" b="0" i="0" dirty="0">
                <a:solidFill>
                  <a:srgbClr val="333333"/>
                </a:solidFill>
                <a:effectLst/>
                <a:latin typeface="Georgia" panose="02040502050405020303" pitchFamily="18" charset="0"/>
              </a:rPr>
              <a:t>，可选参数。</a:t>
            </a:r>
          </a:p>
          <a:p>
            <a:r>
              <a:rPr lang="zh-CN" altLang="en-US" dirty="0">
                <a:effectLst/>
              </a:rPr>
              <a:t>用于绘制颜色条的轴，否则从主轴获取。</a:t>
            </a:r>
          </a:p>
          <a:p>
            <a:pPr algn="l"/>
            <a:r>
              <a:rPr lang="en-US" altLang="zh-CN" b="1" i="0" dirty="0">
                <a:solidFill>
                  <a:srgbClr val="333333"/>
                </a:solidFill>
                <a:effectLst/>
                <a:latin typeface="Georgia" panose="02040502050405020303" pitchFamily="18" charset="0"/>
              </a:rPr>
              <a:t>square</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布尔值，可选参数。</a:t>
            </a:r>
          </a:p>
          <a:p>
            <a:r>
              <a:rPr lang="zh-CN" altLang="en-US" dirty="0">
                <a:effectLst/>
              </a:rPr>
              <a:t>如果为</a:t>
            </a:r>
            <a:r>
              <a:rPr lang="en-US" altLang="zh-CN" dirty="0">
                <a:effectLst/>
              </a:rPr>
              <a:t>True</a:t>
            </a:r>
            <a:r>
              <a:rPr lang="zh-CN" altLang="en-US" dirty="0">
                <a:effectLst/>
              </a:rPr>
              <a:t>，则将坐标轴方向设置为“</a:t>
            </a:r>
            <a:r>
              <a:rPr lang="en-US" altLang="zh-CN" dirty="0">
                <a:effectLst/>
              </a:rPr>
              <a:t>equal”</a:t>
            </a:r>
            <a:r>
              <a:rPr lang="zh-CN" altLang="en-US" dirty="0">
                <a:effectLst/>
              </a:rPr>
              <a:t>，以使每个单元格为方形。</a:t>
            </a:r>
          </a:p>
          <a:p>
            <a:pPr algn="l"/>
            <a:r>
              <a:rPr lang="en-US" altLang="zh-CN" b="1" i="0" dirty="0" err="1">
                <a:solidFill>
                  <a:srgbClr val="333333"/>
                </a:solidFill>
                <a:effectLst/>
                <a:latin typeface="Georgia" panose="02040502050405020303" pitchFamily="18" charset="0"/>
              </a:rPr>
              <a:t>xticklabels</a:t>
            </a:r>
            <a:r>
              <a:rPr lang="en-US" altLang="zh-CN" b="1" i="0" dirty="0">
                <a:solidFill>
                  <a:srgbClr val="333333"/>
                </a:solidFill>
                <a:effectLst/>
                <a:latin typeface="Georgia" panose="02040502050405020303" pitchFamily="18" charset="0"/>
              </a:rPr>
              <a:t>, </a:t>
            </a:r>
            <a:r>
              <a:rPr lang="en-US" altLang="zh-CN" b="1" i="0" dirty="0" err="1">
                <a:solidFill>
                  <a:srgbClr val="333333"/>
                </a:solidFill>
                <a:effectLst/>
                <a:latin typeface="Georgia" panose="02040502050405020303" pitchFamily="18" charset="0"/>
              </a:rPr>
              <a:t>yticklabels</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auto”</a:t>
            </a:r>
            <a:r>
              <a:rPr lang="zh-CN" altLang="en-US" b="0" i="0" dirty="0">
                <a:solidFill>
                  <a:srgbClr val="333333"/>
                </a:solidFill>
                <a:effectLst/>
                <a:latin typeface="Georgia" panose="02040502050405020303" pitchFamily="18" charset="0"/>
              </a:rPr>
              <a:t>，布尔值，类列表值，或者整形数值，可选参数。</a:t>
            </a:r>
          </a:p>
          <a:p>
            <a:r>
              <a:rPr lang="zh-CN" altLang="en-US" dirty="0">
                <a:effectLst/>
              </a:rPr>
              <a:t>如果为</a:t>
            </a:r>
            <a:r>
              <a:rPr lang="en-US" altLang="zh-CN" dirty="0">
                <a:effectLst/>
              </a:rPr>
              <a:t>True</a:t>
            </a:r>
            <a:r>
              <a:rPr lang="zh-CN" altLang="en-US" dirty="0">
                <a:effectLst/>
              </a:rPr>
              <a:t>，则绘制数据框的列名称。如果为</a:t>
            </a:r>
            <a:r>
              <a:rPr lang="en-US" altLang="zh-CN" dirty="0">
                <a:effectLst/>
              </a:rPr>
              <a:t>False</a:t>
            </a:r>
            <a:r>
              <a:rPr lang="zh-CN" altLang="en-US" dirty="0">
                <a:effectLst/>
              </a:rPr>
              <a:t>，则不绘制列名称。如果是列表，则将这些替代标签绘制为</a:t>
            </a:r>
            <a:r>
              <a:rPr lang="en-US" altLang="zh-CN" dirty="0" err="1">
                <a:effectLst/>
              </a:rPr>
              <a:t>xticklabels</a:t>
            </a:r>
            <a:r>
              <a:rPr lang="zh-CN" altLang="en-US" dirty="0">
                <a:effectLst/>
              </a:rPr>
              <a:t>。如果是整数，则使用列名称，但仅绘制每个</a:t>
            </a:r>
            <a:r>
              <a:rPr lang="en-US" altLang="zh-CN" dirty="0">
                <a:effectLst/>
              </a:rPr>
              <a:t>n</a:t>
            </a:r>
            <a:r>
              <a:rPr lang="zh-CN" altLang="en-US" dirty="0">
                <a:effectLst/>
              </a:rPr>
              <a:t>标签。如果是“</a:t>
            </a:r>
            <a:r>
              <a:rPr lang="en-US" altLang="zh-CN" dirty="0">
                <a:effectLst/>
              </a:rPr>
              <a:t>auto”</a:t>
            </a:r>
            <a:r>
              <a:rPr lang="zh-CN" altLang="en-US" dirty="0">
                <a:effectLst/>
              </a:rPr>
              <a:t>，将尝试密集绘制不重叠的标签。</a:t>
            </a:r>
          </a:p>
          <a:p>
            <a:pPr algn="l"/>
            <a:r>
              <a:rPr lang="en-US" altLang="zh-CN" b="1" i="0" dirty="0">
                <a:solidFill>
                  <a:srgbClr val="333333"/>
                </a:solidFill>
                <a:effectLst/>
                <a:latin typeface="Georgia" panose="02040502050405020303" pitchFamily="18" charset="0"/>
              </a:rPr>
              <a:t>mask</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布尔数组或者</a:t>
            </a:r>
            <a:r>
              <a:rPr lang="en-US" altLang="zh-CN" b="0" i="0" dirty="0" err="1">
                <a:solidFill>
                  <a:srgbClr val="333333"/>
                </a:solidFill>
                <a:effectLst/>
                <a:latin typeface="Georgia" panose="02040502050405020303" pitchFamily="18" charset="0"/>
              </a:rPr>
              <a:t>DataFrame</a:t>
            </a:r>
            <a:r>
              <a:rPr lang="zh-CN" altLang="en-US" b="0" i="0" dirty="0">
                <a:solidFill>
                  <a:srgbClr val="333333"/>
                </a:solidFill>
                <a:effectLst/>
                <a:latin typeface="Georgia" panose="02040502050405020303" pitchFamily="18" charset="0"/>
              </a:rPr>
              <a:t>数据，可选参数。</a:t>
            </a:r>
          </a:p>
          <a:p>
            <a:r>
              <a:rPr lang="zh-CN" altLang="en-US" dirty="0">
                <a:effectLst/>
              </a:rPr>
              <a:t>如果为空值，数据将不会显示在</a:t>
            </a:r>
            <a:r>
              <a:rPr lang="en-US" altLang="zh-CN" dirty="0">
                <a:effectLst/>
              </a:rPr>
              <a:t>mask</a:t>
            </a:r>
            <a:r>
              <a:rPr lang="zh-CN" altLang="en-US" dirty="0">
                <a:effectLst/>
              </a:rPr>
              <a:t>为</a:t>
            </a:r>
            <a:r>
              <a:rPr lang="en-US" altLang="zh-CN" dirty="0">
                <a:effectLst/>
              </a:rPr>
              <a:t>True</a:t>
            </a:r>
            <a:r>
              <a:rPr lang="zh-CN" altLang="en-US" dirty="0">
                <a:effectLst/>
              </a:rPr>
              <a:t>的单元格中。 具有缺失值的单元格将自动被屏蔽。</a:t>
            </a:r>
          </a:p>
          <a:p>
            <a:pPr algn="l"/>
            <a:r>
              <a:rPr lang="en-US" altLang="zh-CN" b="1" i="0" dirty="0">
                <a:solidFill>
                  <a:srgbClr val="333333"/>
                </a:solidFill>
                <a:effectLst/>
                <a:latin typeface="Georgia" panose="02040502050405020303" pitchFamily="18" charset="0"/>
              </a:rPr>
              <a:t>ax</a:t>
            </a:r>
            <a:r>
              <a:rPr lang="zh-CN" altLang="en-US" b="1"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matplotlib Axes</a:t>
            </a:r>
            <a:r>
              <a:rPr lang="zh-CN" altLang="en-US" b="0" i="0" dirty="0">
                <a:solidFill>
                  <a:srgbClr val="333333"/>
                </a:solidFill>
                <a:effectLst/>
                <a:latin typeface="Georgia" panose="02040502050405020303" pitchFamily="18" charset="0"/>
              </a:rPr>
              <a:t>，可选参数。</a:t>
            </a:r>
          </a:p>
          <a:p>
            <a:r>
              <a:rPr lang="zh-CN" altLang="en-US" dirty="0">
                <a:effectLst/>
              </a:rPr>
              <a:t>绘制图的坐标轴，否则使用当前活动的坐标轴。</a:t>
            </a:r>
          </a:p>
          <a:p>
            <a:pPr algn="l"/>
            <a:r>
              <a:rPr lang="en-US" altLang="zh-CN" b="1" i="0" dirty="0" err="1">
                <a:solidFill>
                  <a:srgbClr val="333333"/>
                </a:solidFill>
                <a:effectLst/>
                <a:latin typeface="Georgia" panose="02040502050405020303" pitchFamily="18" charset="0"/>
              </a:rPr>
              <a:t>kwargs</a:t>
            </a:r>
            <a:r>
              <a:rPr lang="zh-CN" altLang="en-US" b="1" i="0" dirty="0">
                <a:solidFill>
                  <a:srgbClr val="333333"/>
                </a:solidFill>
                <a:effectLst/>
                <a:latin typeface="Georgia" panose="02040502050405020303" pitchFamily="18" charset="0"/>
              </a:rPr>
              <a:t>：</a:t>
            </a:r>
            <a:r>
              <a:rPr lang="zh-CN" altLang="en-US" b="0" i="0" dirty="0">
                <a:solidFill>
                  <a:srgbClr val="333333"/>
                </a:solidFill>
                <a:effectLst/>
                <a:latin typeface="Georgia" panose="02040502050405020303" pitchFamily="18" charset="0"/>
              </a:rPr>
              <a:t>其他关键字参数。</a:t>
            </a:r>
          </a:p>
          <a:p>
            <a:r>
              <a:rPr lang="zh-CN" altLang="en-US" dirty="0">
                <a:effectLst/>
              </a:rPr>
              <a:t>所有其他关键字参数都传递给</a:t>
            </a:r>
            <a:r>
              <a:rPr lang="en-US" altLang="zh-CN" dirty="0" err="1">
                <a:effectLst/>
              </a:rPr>
              <a:t>ax.pcolormesh</a:t>
            </a:r>
            <a:r>
              <a:rPr lang="zh-CN" altLang="en-US" dirty="0">
                <a:effectLst/>
              </a:rPr>
              <a:t>。</a:t>
            </a:r>
          </a:p>
          <a:p>
            <a:pPr algn="l"/>
            <a:r>
              <a:rPr lang="zh-CN" altLang="en-US" b="0" i="0" dirty="0">
                <a:solidFill>
                  <a:srgbClr val="333333"/>
                </a:solidFill>
                <a:effectLst/>
                <a:latin typeface="Georgia" panose="02040502050405020303" pitchFamily="18" charset="0"/>
              </a:rPr>
              <a:t>返回值：</a:t>
            </a:r>
            <a:r>
              <a:rPr lang="en-US" altLang="zh-CN" b="0" i="0" dirty="0">
                <a:solidFill>
                  <a:srgbClr val="333333"/>
                </a:solidFill>
                <a:effectLst/>
                <a:latin typeface="Georgia" panose="02040502050405020303" pitchFamily="18" charset="0"/>
              </a:rPr>
              <a:t>ax</a:t>
            </a:r>
            <a:r>
              <a:rPr lang="zh-CN" altLang="en-US" b="0"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matplotlib Axes</a:t>
            </a:r>
          </a:p>
          <a:p>
            <a:r>
              <a:rPr lang="zh-CN" altLang="en-US" dirty="0">
                <a:effectLst/>
              </a:rPr>
              <a:t>热力图的轴对象。</a:t>
            </a: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38</a:t>
            </a:fld>
            <a:endParaRPr lang="zh-CN" altLang="en-US"/>
          </a:p>
        </p:txBody>
      </p:sp>
    </p:spTree>
    <p:extLst>
      <p:ext uri="{BB962C8B-B14F-4D97-AF65-F5344CB8AC3E}">
        <p14:creationId xmlns:p14="http://schemas.microsoft.com/office/powerpoint/2010/main" val="40801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API</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Application Programming Interface</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应用程序接口</a:t>
            </a:r>
            <a:r>
              <a:rPr lang="zh-CN" altLang="en-US" sz="1200" b="0" i="0" u="none" strike="noStrike" kern="1200" dirty="0">
                <a:solidFill>
                  <a:schemeClr val="tx1"/>
                </a:solidFill>
                <a:effectLst/>
                <a:latin typeface="+mn-lt"/>
                <a:ea typeface="+mn-ea"/>
                <a:cs typeface="+mn-cs"/>
              </a:rPr>
              <a:t>）是一些预先定义的接口（如函数、</a:t>
            </a:r>
            <a:r>
              <a:rPr lang="en" altLang="zh-CN" sz="1200" b="0" i="0" u="none" strike="noStrike" kern="1200" dirty="0">
                <a:solidFill>
                  <a:schemeClr val="tx1"/>
                </a:solidFill>
                <a:effectLst/>
                <a:latin typeface="+mn-lt"/>
                <a:ea typeface="+mn-ea"/>
                <a:cs typeface="+mn-cs"/>
              </a:rPr>
              <a:t>HTTP</a:t>
            </a:r>
            <a:r>
              <a:rPr lang="zh-CN" altLang="en-US" sz="1200" b="0" i="0" u="none" strike="noStrike" kern="1200" dirty="0">
                <a:solidFill>
                  <a:schemeClr val="tx1"/>
                </a:solidFill>
                <a:effectLst/>
                <a:latin typeface="+mn-lt"/>
                <a:ea typeface="+mn-ea"/>
                <a:cs typeface="+mn-cs"/>
              </a:rPr>
              <a:t>接口），或指</a:t>
            </a:r>
            <a:r>
              <a:rPr lang="zh-CN" altLang="en-US" sz="1200" b="0" i="0" u="none" strike="noStrike" kern="1200" dirty="0">
                <a:solidFill>
                  <a:schemeClr val="tx1"/>
                </a:solidFill>
                <a:effectLst/>
                <a:latin typeface="+mn-lt"/>
                <a:ea typeface="+mn-ea"/>
                <a:cs typeface="+mn-cs"/>
                <a:hlinkClick r:id="rId4"/>
              </a:rPr>
              <a:t>软件系统</a:t>
            </a:r>
            <a:r>
              <a:rPr lang="zh-CN" altLang="en-US" sz="1200" b="0" i="0" u="none" strike="noStrike" kern="1200" dirty="0">
                <a:solidFill>
                  <a:schemeClr val="tx1"/>
                </a:solidFill>
                <a:effectLst/>
                <a:latin typeface="+mn-lt"/>
                <a:ea typeface="+mn-ea"/>
                <a:cs typeface="+mn-cs"/>
              </a:rPr>
              <a:t>不同组成部分衔接的约定。</a:t>
            </a:r>
            <a:r>
              <a:rPr lang="zh-CN" altLang="en-US" sz="1200" b="0" i="0" u="none" strike="noStrike" kern="1200" baseline="30000" dirty="0">
                <a:solidFill>
                  <a:schemeClr val="tx1"/>
                </a:solidFill>
                <a:effectLst/>
                <a:latin typeface="+mn-lt"/>
                <a:ea typeface="+mn-ea"/>
                <a:cs typeface="+mn-cs"/>
              </a:rPr>
              <a:t> </a:t>
            </a:r>
            <a:r>
              <a:rPr lang="en-US" altLang="zh-CN" sz="1200" b="0" i="0" u="none" strike="noStrike"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用来提供</a:t>
            </a:r>
            <a:r>
              <a:rPr lang="zh-CN" altLang="en-US" sz="1200" b="0" i="0" u="none" strike="noStrike" kern="1200" dirty="0">
                <a:solidFill>
                  <a:schemeClr val="tx1"/>
                </a:solidFill>
                <a:effectLst/>
                <a:latin typeface="+mn-lt"/>
                <a:ea typeface="+mn-ea"/>
                <a:cs typeface="+mn-cs"/>
                <a:hlinkClick r:id="rId5"/>
              </a:rPr>
              <a:t>应用程序</a:t>
            </a:r>
            <a:r>
              <a:rPr lang="zh-CN" altLang="en-US" sz="1200" b="0" i="0" u="none" strike="noStrike" kern="1200" dirty="0">
                <a:solidFill>
                  <a:schemeClr val="tx1"/>
                </a:solidFill>
                <a:effectLst/>
                <a:latin typeface="+mn-lt"/>
                <a:ea typeface="+mn-ea"/>
                <a:cs typeface="+mn-cs"/>
              </a:rPr>
              <a:t>与开发人员基于某</a:t>
            </a:r>
            <a:r>
              <a:rPr lang="zh-CN" altLang="en-US" sz="1200" b="0" i="0" u="none" strike="noStrike" kern="1200" dirty="0">
                <a:solidFill>
                  <a:schemeClr val="tx1"/>
                </a:solidFill>
                <a:effectLst/>
                <a:latin typeface="+mn-lt"/>
                <a:ea typeface="+mn-ea"/>
                <a:cs typeface="+mn-cs"/>
                <a:hlinkClick r:id="rId6"/>
              </a:rPr>
              <a:t>软件</a:t>
            </a:r>
            <a:r>
              <a:rPr lang="zh-CN" altLang="en-US" sz="1200" b="0" i="0" u="none" strike="noStrike" kern="1200" dirty="0">
                <a:solidFill>
                  <a:schemeClr val="tx1"/>
                </a:solidFill>
                <a:effectLst/>
                <a:latin typeface="+mn-lt"/>
                <a:ea typeface="+mn-ea"/>
                <a:cs typeface="+mn-cs"/>
              </a:rPr>
              <a:t>或硬件得以访问的一组</a:t>
            </a:r>
            <a:r>
              <a:rPr lang="zh-CN" altLang="en-US" sz="1200" b="0" i="0" u="none" strike="noStrike" kern="1200" dirty="0">
                <a:solidFill>
                  <a:schemeClr val="tx1"/>
                </a:solidFill>
                <a:effectLst/>
                <a:latin typeface="+mn-lt"/>
                <a:ea typeface="+mn-ea"/>
                <a:cs typeface="+mn-cs"/>
                <a:hlinkClick r:id="rId7"/>
              </a:rPr>
              <a:t>例程</a:t>
            </a:r>
            <a:r>
              <a:rPr lang="zh-CN" altLang="en-US" sz="1200" b="0" i="0" u="none" strike="noStrike" kern="1200" dirty="0">
                <a:solidFill>
                  <a:schemeClr val="tx1"/>
                </a:solidFill>
                <a:effectLst/>
                <a:latin typeface="+mn-lt"/>
                <a:ea typeface="+mn-ea"/>
                <a:cs typeface="+mn-cs"/>
              </a:rPr>
              <a:t>，而又无需访问源码，或理解内部</a:t>
            </a:r>
            <a:r>
              <a:rPr lang="zh-CN" altLang="en-US" sz="1200" b="0" i="0" u="none" strike="noStrike" kern="1200" dirty="0">
                <a:solidFill>
                  <a:schemeClr val="tx1"/>
                </a:solidFill>
                <a:effectLst/>
                <a:latin typeface="+mn-lt"/>
                <a:ea typeface="+mn-ea"/>
                <a:cs typeface="+mn-cs"/>
                <a:hlinkClick r:id="rId8"/>
              </a:rPr>
              <a:t>工作机制</a:t>
            </a:r>
            <a:r>
              <a:rPr lang="zh-CN" altLang="en-US" sz="1200" b="0" i="0" u="none" strike="noStrike" kern="1200" dirty="0">
                <a:solidFill>
                  <a:schemeClr val="tx1"/>
                </a:solidFill>
                <a:effectLst/>
                <a:latin typeface="+mn-lt"/>
                <a:ea typeface="+mn-ea"/>
                <a:cs typeface="+mn-cs"/>
              </a:rPr>
              <a:t>的细节。</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dirty="0">
                <a:latin typeface="Times New Roman" panose="02020603050405020304" pitchFamily="18" charset="0"/>
                <a:ea typeface="黑体" panose="02010609060101010101" pitchFamily="49" charset="-122"/>
              </a:rPr>
              <a:t>同学们可以自行去</a:t>
            </a:r>
            <a:r>
              <a:rPr lang="zh-CN" altLang="en-US" dirty="0">
                <a:latin typeface="Times New Roman" panose="02020603050405020304" pitchFamily="18" charset="0"/>
                <a:ea typeface="黑体" panose="02010609060101010101" pitchFamily="49" charset="-122"/>
                <a:hlinkClick r:id="rId9"/>
              </a:rPr>
              <a:t>官网</a:t>
            </a:r>
            <a:r>
              <a:rPr lang="zh-CN" altLang="en-US" dirty="0">
                <a:latin typeface="Times New Roman" panose="02020603050405020304" pitchFamily="18" charset="0"/>
                <a:ea typeface="黑体" panose="02010609060101010101" pitchFamily="49" charset="-122"/>
              </a:rPr>
              <a:t>学习第二种方式</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6</a:t>
            </a:fld>
            <a:endParaRPr lang="zh-CN" altLang="en-US"/>
          </a:p>
        </p:txBody>
      </p:sp>
    </p:spTree>
    <p:extLst>
      <p:ext uri="{BB962C8B-B14F-4D97-AF65-F5344CB8AC3E}">
        <p14:creationId xmlns:p14="http://schemas.microsoft.com/office/powerpoint/2010/main" val="225666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Microsoft YaHei" panose="020B0503020204020204" pitchFamily="34" charset="-122"/>
                <a:ea typeface="Microsoft YaHei" panose="020B0503020204020204" pitchFamily="34" charset="-122"/>
              </a:rPr>
              <a:t>可以将矩阵数据集绘制为层次聚类热图</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即集群图</a:t>
            </a:r>
            <a:endParaRPr lang="en-US" altLang="zh-CN" dirty="0"/>
          </a:p>
          <a:p>
            <a:r>
              <a:rPr lang="en-US" altLang="zh-CN" dirty="0" err="1"/>
              <a:t>seaborn.clustermap</a:t>
            </a:r>
            <a:r>
              <a:rPr lang="en-US" altLang="zh-CN" b="1" i="0" dirty="0">
                <a:solidFill>
                  <a:srgbClr val="444444"/>
                </a:solidFill>
                <a:effectLst/>
                <a:latin typeface="Roboto"/>
              </a:rPr>
              <a:t>(</a:t>
            </a:r>
            <a:r>
              <a:rPr lang="en-US" altLang="zh-CN" b="1" i="1" dirty="0">
                <a:solidFill>
                  <a:srgbClr val="444444"/>
                </a:solidFill>
                <a:effectLst/>
                <a:latin typeface="Roboto"/>
              </a:rPr>
              <a:t>data</a:t>
            </a:r>
            <a:r>
              <a:rPr lang="en-US" altLang="zh-CN" b="1" i="0" dirty="0">
                <a:solidFill>
                  <a:srgbClr val="444444"/>
                </a:solidFill>
                <a:effectLst/>
                <a:latin typeface="Roboto"/>
              </a:rPr>
              <a:t>, </a:t>
            </a:r>
            <a:r>
              <a:rPr lang="en-US" altLang="zh-CN" b="1" i="1" dirty="0">
                <a:solidFill>
                  <a:srgbClr val="444444"/>
                </a:solidFill>
                <a:effectLst/>
                <a:latin typeface="Roboto"/>
              </a:rPr>
              <a:t>*</a:t>
            </a:r>
            <a:r>
              <a:rPr lang="en-US" altLang="zh-CN" b="1" i="0" dirty="0">
                <a:solidFill>
                  <a:srgbClr val="444444"/>
                </a:solidFill>
                <a:effectLst/>
                <a:latin typeface="Roboto"/>
              </a:rPr>
              <a:t>, </a:t>
            </a:r>
            <a:r>
              <a:rPr lang="en-US" altLang="zh-CN" b="1" i="1" dirty="0" err="1">
                <a:solidFill>
                  <a:srgbClr val="444444"/>
                </a:solidFill>
                <a:effectLst/>
                <a:latin typeface="Roboto"/>
              </a:rPr>
              <a:t>pivot_kws</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a:solidFill>
                  <a:srgbClr val="444444"/>
                </a:solidFill>
                <a:effectLst/>
                <a:latin typeface="Roboto"/>
              </a:rPr>
              <a:t>method='average'</a:t>
            </a:r>
            <a:r>
              <a:rPr lang="en-US" altLang="zh-CN" b="1" i="0" dirty="0">
                <a:solidFill>
                  <a:srgbClr val="444444"/>
                </a:solidFill>
                <a:effectLst/>
                <a:latin typeface="Roboto"/>
              </a:rPr>
              <a:t>, </a:t>
            </a:r>
            <a:r>
              <a:rPr lang="en-US" altLang="zh-CN" b="1" i="1" dirty="0">
                <a:solidFill>
                  <a:srgbClr val="444444"/>
                </a:solidFill>
                <a:effectLst/>
                <a:latin typeface="Roboto"/>
              </a:rPr>
              <a:t>metric='</a:t>
            </a:r>
            <a:r>
              <a:rPr lang="en-US" altLang="zh-CN" b="1" i="1" dirty="0" err="1">
                <a:solidFill>
                  <a:srgbClr val="444444"/>
                </a:solidFill>
                <a:effectLst/>
                <a:latin typeface="Roboto"/>
              </a:rPr>
              <a:t>euclidean</a:t>
            </a:r>
            <a:r>
              <a:rPr lang="en-US" altLang="zh-CN" b="1" i="1" dirty="0">
                <a:solidFill>
                  <a:srgbClr val="444444"/>
                </a:solidFill>
                <a:effectLst/>
                <a:latin typeface="Roboto"/>
              </a:rPr>
              <a:t>'</a:t>
            </a:r>
            <a:r>
              <a:rPr lang="en-US" altLang="zh-CN" b="1" i="0" dirty="0">
                <a:solidFill>
                  <a:srgbClr val="444444"/>
                </a:solidFill>
                <a:effectLst/>
                <a:latin typeface="Roboto"/>
              </a:rPr>
              <a:t>, </a:t>
            </a:r>
            <a:r>
              <a:rPr lang="en-US" altLang="zh-CN" b="1" i="1" dirty="0" err="1">
                <a:solidFill>
                  <a:srgbClr val="444444"/>
                </a:solidFill>
                <a:effectLst/>
                <a:latin typeface="Roboto"/>
              </a:rPr>
              <a:t>z_score</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standard_scale</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figsize</a:t>
            </a:r>
            <a:r>
              <a:rPr lang="en-US" altLang="zh-CN" b="1" i="1" dirty="0">
                <a:solidFill>
                  <a:srgbClr val="444444"/>
                </a:solidFill>
                <a:effectLst/>
                <a:latin typeface="Roboto"/>
              </a:rPr>
              <a:t>=(10</a:t>
            </a:r>
            <a:r>
              <a:rPr lang="en-US" altLang="zh-CN" b="1" i="0" dirty="0">
                <a:solidFill>
                  <a:srgbClr val="444444"/>
                </a:solidFill>
                <a:effectLst/>
                <a:latin typeface="Roboto"/>
              </a:rPr>
              <a:t>, </a:t>
            </a:r>
            <a:r>
              <a:rPr lang="en-US" altLang="zh-CN" b="1" i="1" dirty="0">
                <a:solidFill>
                  <a:srgbClr val="444444"/>
                </a:solidFill>
                <a:effectLst/>
                <a:latin typeface="Roboto"/>
              </a:rPr>
              <a:t>10)</a:t>
            </a:r>
            <a:r>
              <a:rPr lang="en-US" altLang="zh-CN" b="1" i="0" dirty="0">
                <a:solidFill>
                  <a:srgbClr val="444444"/>
                </a:solidFill>
                <a:effectLst/>
                <a:latin typeface="Roboto"/>
              </a:rPr>
              <a:t>, </a:t>
            </a:r>
            <a:r>
              <a:rPr lang="en-US" altLang="zh-CN" b="1" i="1" dirty="0" err="1">
                <a:solidFill>
                  <a:srgbClr val="444444"/>
                </a:solidFill>
                <a:effectLst/>
                <a:latin typeface="Roboto"/>
              </a:rPr>
              <a:t>cbar_kws</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row_cluster</a:t>
            </a:r>
            <a:r>
              <a:rPr lang="en-US" altLang="zh-CN" b="1" i="1" dirty="0">
                <a:solidFill>
                  <a:srgbClr val="444444"/>
                </a:solidFill>
                <a:effectLst/>
                <a:latin typeface="Roboto"/>
              </a:rPr>
              <a:t>=True</a:t>
            </a:r>
            <a:r>
              <a:rPr lang="en-US" altLang="zh-CN" b="1" i="0" dirty="0">
                <a:solidFill>
                  <a:srgbClr val="444444"/>
                </a:solidFill>
                <a:effectLst/>
                <a:latin typeface="Roboto"/>
              </a:rPr>
              <a:t>, </a:t>
            </a:r>
            <a:r>
              <a:rPr lang="en-US" altLang="zh-CN" b="1" i="1" dirty="0" err="1">
                <a:solidFill>
                  <a:srgbClr val="444444"/>
                </a:solidFill>
                <a:effectLst/>
                <a:latin typeface="Roboto"/>
              </a:rPr>
              <a:t>col_cluster</a:t>
            </a:r>
            <a:r>
              <a:rPr lang="en-US" altLang="zh-CN" b="1" i="1" dirty="0">
                <a:solidFill>
                  <a:srgbClr val="444444"/>
                </a:solidFill>
                <a:effectLst/>
                <a:latin typeface="Roboto"/>
              </a:rPr>
              <a:t>=True</a:t>
            </a:r>
            <a:r>
              <a:rPr lang="en-US" altLang="zh-CN" b="1" i="0" dirty="0">
                <a:solidFill>
                  <a:srgbClr val="444444"/>
                </a:solidFill>
                <a:effectLst/>
                <a:latin typeface="Roboto"/>
              </a:rPr>
              <a:t>, </a:t>
            </a:r>
            <a:r>
              <a:rPr lang="en-US" altLang="zh-CN" b="1" i="1" dirty="0" err="1">
                <a:solidFill>
                  <a:srgbClr val="444444"/>
                </a:solidFill>
                <a:effectLst/>
                <a:latin typeface="Roboto"/>
              </a:rPr>
              <a:t>row_linkage</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col_linkage</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row_colors</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err="1">
                <a:solidFill>
                  <a:srgbClr val="444444"/>
                </a:solidFill>
                <a:effectLst/>
                <a:latin typeface="Roboto"/>
              </a:rPr>
              <a:t>col_colors</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a:solidFill>
                  <a:srgbClr val="444444"/>
                </a:solidFill>
                <a:effectLst/>
                <a:latin typeface="Roboto"/>
              </a:rPr>
              <a:t>mask=None</a:t>
            </a:r>
            <a:r>
              <a:rPr lang="en-US" altLang="zh-CN" b="1" i="0" dirty="0">
                <a:solidFill>
                  <a:srgbClr val="444444"/>
                </a:solidFill>
                <a:effectLst/>
                <a:latin typeface="Roboto"/>
              </a:rPr>
              <a:t>, </a:t>
            </a:r>
            <a:r>
              <a:rPr lang="en-US" altLang="zh-CN" b="1" i="1" dirty="0" err="1">
                <a:solidFill>
                  <a:srgbClr val="444444"/>
                </a:solidFill>
                <a:effectLst/>
                <a:latin typeface="Roboto"/>
              </a:rPr>
              <a:t>dendrogram_ratio</a:t>
            </a:r>
            <a:r>
              <a:rPr lang="en-US" altLang="zh-CN" b="1" i="1" dirty="0">
                <a:solidFill>
                  <a:srgbClr val="444444"/>
                </a:solidFill>
                <a:effectLst/>
                <a:latin typeface="Roboto"/>
              </a:rPr>
              <a:t>=0.2</a:t>
            </a:r>
            <a:r>
              <a:rPr lang="en-US" altLang="zh-CN" b="1" i="0" dirty="0">
                <a:solidFill>
                  <a:srgbClr val="444444"/>
                </a:solidFill>
                <a:effectLst/>
                <a:latin typeface="Roboto"/>
              </a:rPr>
              <a:t>, </a:t>
            </a:r>
            <a:r>
              <a:rPr lang="en-US" altLang="zh-CN" b="1" i="1" dirty="0" err="1">
                <a:solidFill>
                  <a:srgbClr val="444444"/>
                </a:solidFill>
                <a:effectLst/>
                <a:latin typeface="Roboto"/>
              </a:rPr>
              <a:t>colors_ratio</a:t>
            </a:r>
            <a:r>
              <a:rPr lang="en-US" altLang="zh-CN" b="1" i="1" dirty="0">
                <a:solidFill>
                  <a:srgbClr val="444444"/>
                </a:solidFill>
                <a:effectLst/>
                <a:latin typeface="Roboto"/>
              </a:rPr>
              <a:t>=0.03</a:t>
            </a:r>
            <a:r>
              <a:rPr lang="en-US" altLang="zh-CN" b="1" i="0" dirty="0">
                <a:solidFill>
                  <a:srgbClr val="444444"/>
                </a:solidFill>
                <a:effectLst/>
                <a:latin typeface="Roboto"/>
              </a:rPr>
              <a:t>, </a:t>
            </a:r>
            <a:r>
              <a:rPr lang="en-US" altLang="zh-CN" b="1" i="1" dirty="0" err="1">
                <a:solidFill>
                  <a:srgbClr val="444444"/>
                </a:solidFill>
                <a:effectLst/>
                <a:latin typeface="Roboto"/>
              </a:rPr>
              <a:t>cbar_pos</a:t>
            </a:r>
            <a:r>
              <a:rPr lang="en-US" altLang="zh-CN" b="1" i="1" dirty="0">
                <a:solidFill>
                  <a:srgbClr val="444444"/>
                </a:solidFill>
                <a:effectLst/>
                <a:latin typeface="Roboto"/>
              </a:rPr>
              <a:t>=(0.02</a:t>
            </a:r>
            <a:r>
              <a:rPr lang="en-US" altLang="zh-CN" b="1" i="0" dirty="0">
                <a:solidFill>
                  <a:srgbClr val="444444"/>
                </a:solidFill>
                <a:effectLst/>
                <a:latin typeface="Roboto"/>
              </a:rPr>
              <a:t>, </a:t>
            </a:r>
            <a:r>
              <a:rPr lang="en-US" altLang="zh-CN" b="1" i="1" dirty="0">
                <a:solidFill>
                  <a:srgbClr val="444444"/>
                </a:solidFill>
                <a:effectLst/>
                <a:latin typeface="Roboto"/>
              </a:rPr>
              <a:t>0.8</a:t>
            </a:r>
            <a:r>
              <a:rPr lang="en-US" altLang="zh-CN" b="1" i="0" dirty="0">
                <a:solidFill>
                  <a:srgbClr val="444444"/>
                </a:solidFill>
                <a:effectLst/>
                <a:latin typeface="Roboto"/>
              </a:rPr>
              <a:t>, </a:t>
            </a:r>
            <a:r>
              <a:rPr lang="en-US" altLang="zh-CN" b="1" i="1" dirty="0">
                <a:solidFill>
                  <a:srgbClr val="444444"/>
                </a:solidFill>
                <a:effectLst/>
                <a:latin typeface="Roboto"/>
              </a:rPr>
              <a:t>0.05</a:t>
            </a:r>
            <a:r>
              <a:rPr lang="en-US" altLang="zh-CN" b="1" i="0" dirty="0">
                <a:solidFill>
                  <a:srgbClr val="444444"/>
                </a:solidFill>
                <a:effectLst/>
                <a:latin typeface="Roboto"/>
              </a:rPr>
              <a:t>, </a:t>
            </a:r>
            <a:r>
              <a:rPr lang="en-US" altLang="zh-CN" b="1" i="1" dirty="0">
                <a:solidFill>
                  <a:srgbClr val="444444"/>
                </a:solidFill>
                <a:effectLst/>
                <a:latin typeface="Roboto"/>
              </a:rPr>
              <a:t>0.18)</a:t>
            </a:r>
            <a:r>
              <a:rPr lang="en-US" altLang="zh-CN" b="1" i="0" dirty="0">
                <a:solidFill>
                  <a:srgbClr val="444444"/>
                </a:solidFill>
                <a:effectLst/>
                <a:latin typeface="Roboto"/>
              </a:rPr>
              <a:t>, </a:t>
            </a:r>
            <a:r>
              <a:rPr lang="en-US" altLang="zh-CN" b="1" i="1" dirty="0" err="1">
                <a:solidFill>
                  <a:srgbClr val="444444"/>
                </a:solidFill>
                <a:effectLst/>
                <a:latin typeface="Roboto"/>
              </a:rPr>
              <a:t>tree_kws</a:t>
            </a:r>
            <a:r>
              <a:rPr lang="en-US" altLang="zh-CN" b="1" i="1" dirty="0">
                <a:solidFill>
                  <a:srgbClr val="444444"/>
                </a:solidFill>
                <a:effectLst/>
                <a:latin typeface="Roboto"/>
              </a:rPr>
              <a:t>=None</a:t>
            </a:r>
            <a:r>
              <a:rPr lang="en-US" altLang="zh-CN" b="1" i="0" dirty="0">
                <a:solidFill>
                  <a:srgbClr val="444444"/>
                </a:solidFill>
                <a:effectLst/>
                <a:latin typeface="Roboto"/>
              </a:rPr>
              <a:t>, </a:t>
            </a:r>
            <a:r>
              <a:rPr lang="en-US" altLang="zh-CN" b="1" i="1" dirty="0">
                <a:solidFill>
                  <a:srgbClr val="444444"/>
                </a:solidFill>
                <a:effectLst/>
                <a:latin typeface="Roboto"/>
              </a:rPr>
              <a:t>**</a:t>
            </a:r>
            <a:r>
              <a:rPr lang="en-US" altLang="zh-CN" b="1" i="1" dirty="0" err="1">
                <a:solidFill>
                  <a:srgbClr val="444444"/>
                </a:solidFill>
                <a:effectLst/>
                <a:latin typeface="Roboto"/>
              </a:rPr>
              <a:t>kwargs</a:t>
            </a:r>
            <a:r>
              <a:rPr lang="en-US" altLang="zh-CN" b="1" i="0" dirty="0">
                <a:solidFill>
                  <a:srgbClr val="444444"/>
                </a:solidFill>
                <a:effectLst/>
                <a:latin typeface="Roboto"/>
              </a:rPr>
              <a:t>)</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39</a:t>
            </a:fld>
            <a:endParaRPr lang="zh-CN" altLang="en-US"/>
          </a:p>
        </p:txBody>
      </p:sp>
    </p:spTree>
    <p:extLst>
      <p:ext uri="{BB962C8B-B14F-4D97-AF65-F5344CB8AC3E}">
        <p14:creationId xmlns:p14="http://schemas.microsoft.com/office/powerpoint/2010/main" val="856713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latin typeface="Times New Roman" panose="02020603050405020304" pitchFamily="18" charset="0"/>
                <a:cs typeface="Times New Roman" panose="02020603050405020304" pitchFamily="18" charset="0"/>
              </a:rPr>
              <a:t>Pairplot</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主要参数释义</a:t>
            </a:r>
            <a:endParaRPr lang="en-US" altLang="zh-CN" b="1" i="0" dirty="0">
              <a:solidFill>
                <a:srgbClr val="000000"/>
              </a:solidFill>
              <a:effectLst/>
              <a:latin typeface="Source Code Pro"/>
            </a:endParaRPr>
          </a:p>
          <a:p>
            <a:r>
              <a:rPr lang="en-US" altLang="zh-CN" b="0" i="0" dirty="0">
                <a:solidFill>
                  <a:srgbClr val="000000"/>
                </a:solidFill>
                <a:effectLst/>
                <a:latin typeface="Source Code Pro"/>
              </a:rPr>
              <a:t>data: </a:t>
            </a:r>
            <a:r>
              <a:rPr lang="en-US" altLang="zh-CN" b="0" i="0" dirty="0" err="1">
                <a:solidFill>
                  <a:srgbClr val="000000"/>
                </a:solidFill>
                <a:effectLst/>
                <a:latin typeface="Source Code Pro"/>
              </a:rPr>
              <a:t>DataFrame</a:t>
            </a:r>
            <a:r>
              <a:rPr lang="en-US" altLang="zh-CN" b="0" i="0" dirty="0">
                <a:solidFill>
                  <a:srgbClr val="000000"/>
                </a:solidFill>
                <a:effectLst/>
                <a:latin typeface="Source Code Pro"/>
              </a:rPr>
              <a:t> </a:t>
            </a:r>
          </a:p>
          <a:p>
            <a:r>
              <a:rPr lang="en-US" altLang="zh-CN" b="0" i="0" dirty="0">
                <a:solidFill>
                  <a:srgbClr val="000000"/>
                </a:solidFill>
                <a:effectLst/>
                <a:latin typeface="Source Code Pro"/>
              </a:rPr>
              <a:t>hue:</a:t>
            </a:r>
            <a:r>
              <a:rPr lang="zh-CN" altLang="en-US" b="0" i="0" dirty="0">
                <a:solidFill>
                  <a:srgbClr val="000000"/>
                </a:solidFill>
                <a:effectLst/>
                <a:latin typeface="Source Code Pro"/>
              </a:rPr>
              <a:t>变量名称 作用：用颜色将数据进行第二次分组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hue_order</a:t>
            </a:r>
            <a:r>
              <a:rPr lang="en-US" altLang="zh-CN" b="0" i="0" dirty="0">
                <a:solidFill>
                  <a:srgbClr val="000000"/>
                </a:solidFill>
                <a:effectLst/>
                <a:latin typeface="Source Code Pro"/>
              </a:rPr>
              <a:t>:</a:t>
            </a:r>
            <a:r>
              <a:rPr lang="zh-CN" altLang="en-US" b="0" i="0" dirty="0">
                <a:solidFill>
                  <a:srgbClr val="000000"/>
                </a:solidFill>
                <a:effectLst/>
                <a:latin typeface="Source Code Pro"/>
              </a:rPr>
              <a:t>字符串列表 作用：指定调色板中颜色变量的顺序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palette:</a:t>
            </a:r>
            <a:r>
              <a:rPr lang="zh-CN" altLang="en-US" b="0" i="0" dirty="0">
                <a:solidFill>
                  <a:srgbClr val="000000"/>
                </a:solidFill>
                <a:effectLst/>
                <a:latin typeface="Source Code Pro"/>
              </a:rPr>
              <a:t>调色板 </a:t>
            </a:r>
            <a:r>
              <a:rPr lang="en-US" altLang="zh-CN" b="0" i="0" dirty="0">
                <a:solidFill>
                  <a:srgbClr val="000000"/>
                </a:solidFill>
                <a:effectLst/>
                <a:latin typeface="Source Code Pro"/>
              </a:rPr>
              <a:t>vars:</a:t>
            </a:r>
            <a:r>
              <a:rPr lang="zh-CN" altLang="en-US" b="0" i="0" dirty="0">
                <a:solidFill>
                  <a:srgbClr val="000000"/>
                </a:solidFill>
                <a:effectLst/>
                <a:latin typeface="Source Code Pro"/>
              </a:rPr>
              <a:t>变量名列表 </a:t>
            </a:r>
            <a:r>
              <a:rPr lang="en-US" altLang="zh-CN" b="0" i="0" dirty="0">
                <a:solidFill>
                  <a:srgbClr val="000000"/>
                </a:solidFill>
                <a:effectLst/>
                <a:latin typeface="Source Code Pro"/>
              </a:rPr>
              <a:t>{</a:t>
            </a:r>
            <a:r>
              <a:rPr lang="en-US" altLang="zh-CN" b="0" i="0" dirty="0" err="1">
                <a:solidFill>
                  <a:srgbClr val="000000"/>
                </a:solidFill>
                <a:effectLst/>
                <a:latin typeface="Source Code Pro"/>
              </a:rPr>
              <a:t>x,y</a:t>
            </a:r>
            <a:r>
              <a:rPr lang="en-US" altLang="zh-CN" b="0" i="0" dirty="0">
                <a:solidFill>
                  <a:srgbClr val="000000"/>
                </a:solidFill>
                <a:effectLst/>
                <a:latin typeface="Source Code Pro"/>
              </a:rPr>
              <a:t>}_</a:t>
            </a:r>
          </a:p>
          <a:p>
            <a:r>
              <a:rPr lang="en-US" altLang="zh-CN" b="0" i="0" dirty="0">
                <a:solidFill>
                  <a:srgbClr val="000000"/>
                </a:solidFill>
                <a:effectLst/>
                <a:latin typeface="Source Code Pro"/>
              </a:rPr>
              <a:t>vars:</a:t>
            </a:r>
            <a:r>
              <a:rPr lang="zh-CN" altLang="en-US" b="0" i="0" dirty="0">
                <a:solidFill>
                  <a:srgbClr val="000000"/>
                </a:solidFill>
                <a:effectLst/>
                <a:latin typeface="Source Code Pro"/>
              </a:rPr>
              <a:t>变量名列表 作用：指定数据中变量分别用于图的行和列，</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kind</a:t>
            </a:r>
            <a:r>
              <a:rPr lang="zh-CN" altLang="en-US" b="0" i="0" dirty="0">
                <a:solidFill>
                  <a:srgbClr val="000000"/>
                </a:solidFill>
                <a:effectLst/>
                <a:latin typeface="Source Code Pro"/>
              </a:rPr>
              <a:t>：</a:t>
            </a:r>
            <a:r>
              <a:rPr lang="en-US" altLang="zh-CN" b="0" i="0" dirty="0">
                <a:solidFill>
                  <a:srgbClr val="000000"/>
                </a:solidFill>
                <a:effectLst/>
                <a:latin typeface="Source Code Pro"/>
              </a:rPr>
              <a:t>{"</a:t>
            </a:r>
            <a:r>
              <a:rPr lang="en-US" altLang="zh-CN" b="0" i="0" dirty="0" err="1">
                <a:solidFill>
                  <a:srgbClr val="000000"/>
                </a:solidFill>
                <a:effectLst/>
                <a:latin typeface="Source Code Pro"/>
              </a:rPr>
              <a:t>scatter","reg</a:t>
            </a:r>
            <a:r>
              <a:rPr lang="en-US" altLang="zh-CN" b="0" i="0" dirty="0">
                <a:solidFill>
                  <a:srgbClr val="000000"/>
                </a:solidFill>
                <a:effectLst/>
                <a:latin typeface="Source Code Pro"/>
              </a:rPr>
              <a:t>"} </a:t>
            </a:r>
            <a:r>
              <a:rPr lang="zh-CN" altLang="en-US" b="0" i="0" dirty="0">
                <a:solidFill>
                  <a:srgbClr val="000000"/>
                </a:solidFill>
                <a:effectLst/>
                <a:latin typeface="Source Code Pro"/>
              </a:rPr>
              <a:t>作用：指定数据之间的关系</a:t>
            </a:r>
            <a:r>
              <a:rPr lang="en-US" altLang="zh-CN" b="0" i="0" dirty="0" err="1">
                <a:solidFill>
                  <a:srgbClr val="000000"/>
                </a:solidFill>
                <a:effectLst/>
                <a:latin typeface="Source Code Pro"/>
              </a:rPr>
              <a:t>eg.</a:t>
            </a:r>
            <a:r>
              <a:rPr lang="en-US" altLang="zh-CN" b="0" i="0" dirty="0">
                <a:solidFill>
                  <a:srgbClr val="000000"/>
                </a:solidFill>
                <a:effectLst/>
                <a:latin typeface="Source Code Pro"/>
              </a:rPr>
              <a:t> kind="reg":</a:t>
            </a:r>
            <a:r>
              <a:rPr lang="zh-CN" altLang="en-US" b="0" i="0" dirty="0">
                <a:solidFill>
                  <a:srgbClr val="000000"/>
                </a:solidFill>
                <a:effectLst/>
                <a:latin typeface="Source Code Pro"/>
              </a:rPr>
              <a:t>指定数据的线性回归 </a:t>
            </a:r>
            <a:endParaRPr lang="en-US" altLang="zh-CN" b="0" i="0" dirty="0">
              <a:solidFill>
                <a:srgbClr val="000000"/>
              </a:solidFill>
              <a:effectLst/>
              <a:latin typeface="Source Code Pro"/>
            </a:endParaRPr>
          </a:p>
          <a:p>
            <a:r>
              <a:rPr lang="en-US" altLang="zh-CN" b="0" i="0" dirty="0" err="1">
                <a:solidFill>
                  <a:srgbClr val="000000"/>
                </a:solidFill>
                <a:effectLst/>
                <a:latin typeface="Source Code Pro"/>
              </a:rPr>
              <a:t>diag_kind</a:t>
            </a:r>
            <a:r>
              <a:rPr lang="en-US" altLang="zh-CN" b="0" i="0" dirty="0">
                <a:solidFill>
                  <a:srgbClr val="000000"/>
                </a:solidFill>
                <a:effectLst/>
                <a:latin typeface="Source Code Pro"/>
              </a:rPr>
              <a:t>:{"auto","hist","</a:t>
            </a:r>
            <a:r>
              <a:rPr lang="en-US" altLang="zh-CN" b="0" i="0" dirty="0" err="1">
                <a:solidFill>
                  <a:srgbClr val="000000"/>
                </a:solidFill>
                <a:effectLst/>
                <a:latin typeface="Source Code Pro"/>
              </a:rPr>
              <a:t>kde</a:t>
            </a:r>
            <a:r>
              <a:rPr lang="en-US" altLang="zh-CN" b="0" i="0" dirty="0">
                <a:solidFill>
                  <a:srgbClr val="000000"/>
                </a:solidFill>
                <a:effectLst/>
                <a:latin typeface="Source Code Pro"/>
              </a:rPr>
              <a:t>"} </a:t>
            </a:r>
            <a:r>
              <a:rPr lang="zh-CN" altLang="en-US" b="0" i="0" dirty="0">
                <a:solidFill>
                  <a:srgbClr val="000000"/>
                </a:solidFill>
                <a:effectLst/>
                <a:latin typeface="Source Code Pro"/>
              </a:rPr>
              <a:t>作用：指定对角线处子图的类型，默认值取决与是否使用</a:t>
            </a:r>
            <a:r>
              <a:rPr lang="en-US" altLang="zh-CN" b="0" i="0" dirty="0">
                <a:solidFill>
                  <a:srgbClr val="000000"/>
                </a:solidFill>
                <a:effectLst/>
                <a:latin typeface="Source Code Pro"/>
              </a:rPr>
              <a:t>hue</a:t>
            </a:r>
          </a:p>
          <a:p>
            <a:r>
              <a:rPr lang="en-US" altLang="zh-CN" b="0" i="0" dirty="0">
                <a:solidFill>
                  <a:srgbClr val="000000"/>
                </a:solidFill>
                <a:effectLst/>
                <a:latin typeface="Source Code Pro"/>
              </a:rPr>
              <a:t>markers:</a:t>
            </a:r>
            <a:r>
              <a:rPr lang="zh-CN" altLang="en-US" b="0" i="0" dirty="0">
                <a:solidFill>
                  <a:srgbClr val="000000"/>
                </a:solidFill>
                <a:effectLst/>
                <a:latin typeface="Source Code Pro"/>
              </a:rPr>
              <a:t>标记 </a:t>
            </a:r>
            <a:endParaRPr lang="en-US" altLang="zh-CN" b="0" i="0" dirty="0">
              <a:solidFill>
                <a:srgbClr val="000000"/>
              </a:solidFill>
              <a:effectLst/>
              <a:latin typeface="Source Code Pro"/>
            </a:endParaRPr>
          </a:p>
          <a:p>
            <a:r>
              <a:rPr lang="en-US" altLang="zh-CN" b="0" i="0" dirty="0">
                <a:solidFill>
                  <a:srgbClr val="000000"/>
                </a:solidFill>
                <a:effectLst/>
                <a:latin typeface="Source Code Pro"/>
              </a:rPr>
              <a:t>height:</a:t>
            </a:r>
            <a:r>
              <a:rPr lang="zh-CN" altLang="en-US" b="0" i="0" dirty="0">
                <a:solidFill>
                  <a:srgbClr val="000000"/>
                </a:solidFill>
                <a:effectLst/>
                <a:latin typeface="Source Code Pro"/>
              </a:rPr>
              <a:t>标量 作用：指定图的大小</a:t>
            </a:r>
            <a:r>
              <a:rPr lang="en-US" altLang="zh-CN" b="0" i="0" dirty="0">
                <a:solidFill>
                  <a:srgbClr val="000000"/>
                </a:solidFill>
                <a:effectLst/>
                <a:latin typeface="Source Code Pro"/>
              </a:rPr>
              <a:t>(</a:t>
            </a:r>
            <a:r>
              <a:rPr lang="zh-CN" altLang="en-US" b="0" i="0" dirty="0">
                <a:solidFill>
                  <a:srgbClr val="000000"/>
                </a:solidFill>
                <a:effectLst/>
                <a:latin typeface="Source Code Pro"/>
              </a:rPr>
              <a:t>图都是正方形的，所以只要指定</a:t>
            </a:r>
            <a:r>
              <a:rPr lang="en-US" altLang="zh-CN" b="0" i="0" dirty="0">
                <a:solidFill>
                  <a:srgbClr val="000000"/>
                </a:solidFill>
                <a:effectLst/>
                <a:latin typeface="Source Code Pro"/>
              </a:rPr>
              <a:t>height</a:t>
            </a:r>
            <a:r>
              <a:rPr lang="zh-CN" altLang="en-US" b="0" i="0" dirty="0">
                <a:solidFill>
                  <a:srgbClr val="000000"/>
                </a:solidFill>
                <a:effectLst/>
                <a:latin typeface="Source Code Pro"/>
              </a:rPr>
              <a:t>就行</a:t>
            </a:r>
            <a:r>
              <a:rPr lang="en-US" altLang="zh-CN" b="0" i="0" dirty="0">
                <a:solidFill>
                  <a:srgbClr val="000000"/>
                </a:solidFill>
                <a:effectLst/>
                <a:latin typeface="Source Code Pro"/>
              </a:rPr>
              <a:t>) </a:t>
            </a:r>
          </a:p>
          <a:p>
            <a:r>
              <a:rPr lang="en-US" altLang="zh-CN" b="0" i="0" dirty="0">
                <a:solidFill>
                  <a:srgbClr val="000000"/>
                </a:solidFill>
                <a:effectLst/>
                <a:latin typeface="Source Code Pro"/>
              </a:rPr>
              <a:t>{plot</a:t>
            </a:r>
            <a:r>
              <a:rPr lang="zh-CN" altLang="en-US" b="0" i="0" dirty="0">
                <a:solidFill>
                  <a:srgbClr val="000000"/>
                </a:solidFill>
                <a:effectLst/>
                <a:latin typeface="Source Code Pro"/>
              </a:rPr>
              <a:t>，</a:t>
            </a:r>
            <a:r>
              <a:rPr lang="en-US" altLang="zh-CN" b="0" i="0" dirty="0" err="1">
                <a:solidFill>
                  <a:srgbClr val="000000"/>
                </a:solidFill>
                <a:effectLst/>
                <a:latin typeface="Source Code Pro"/>
              </a:rPr>
              <a:t>diag</a:t>
            </a:r>
            <a:r>
              <a:rPr lang="zh-CN" altLang="en-US" b="0" i="0" dirty="0">
                <a:solidFill>
                  <a:srgbClr val="000000"/>
                </a:solidFill>
                <a:effectLst/>
                <a:latin typeface="Source Code Pro"/>
              </a:rPr>
              <a:t>，</a:t>
            </a:r>
            <a:r>
              <a:rPr lang="en-US" altLang="zh-CN" b="0" i="0" dirty="0">
                <a:solidFill>
                  <a:srgbClr val="000000"/>
                </a:solidFill>
                <a:effectLst/>
                <a:latin typeface="Source Code Pro"/>
              </a:rPr>
              <a:t>grid} _</a:t>
            </a:r>
            <a:r>
              <a:rPr lang="en-US" altLang="zh-CN" b="0" i="0" dirty="0" err="1">
                <a:solidFill>
                  <a:srgbClr val="000000"/>
                </a:solidFill>
                <a:effectLst/>
                <a:latin typeface="Source Code Pro"/>
              </a:rPr>
              <a:t>kws</a:t>
            </a:r>
            <a:r>
              <a:rPr lang="zh-CN" altLang="en-US" b="0" i="0" dirty="0">
                <a:solidFill>
                  <a:srgbClr val="000000"/>
                </a:solidFill>
                <a:effectLst/>
                <a:latin typeface="Source Code Pro"/>
              </a:rPr>
              <a:t>：</a:t>
            </a:r>
            <a:r>
              <a:rPr lang="en-US" altLang="zh-CN" b="0" i="0" dirty="0" err="1">
                <a:solidFill>
                  <a:srgbClr val="000000"/>
                </a:solidFill>
                <a:effectLst/>
                <a:latin typeface="Source Code Pro"/>
              </a:rPr>
              <a:t>dicts</a:t>
            </a:r>
            <a:r>
              <a:rPr lang="zh-CN" altLang="en-US" b="0" i="0" dirty="0">
                <a:solidFill>
                  <a:srgbClr val="000000"/>
                </a:solidFill>
                <a:effectLst/>
                <a:latin typeface="Source Code Pro"/>
              </a:rPr>
              <a:t>字典 作用：指定关键字参数的字典</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40</a:t>
            </a:fld>
            <a:endParaRPr lang="zh-CN" altLang="en-US"/>
          </a:p>
        </p:txBody>
      </p:sp>
    </p:spTree>
    <p:extLst>
      <p:ext uri="{BB962C8B-B14F-4D97-AF65-F5344CB8AC3E}">
        <p14:creationId xmlns:p14="http://schemas.microsoft.com/office/powerpoint/2010/main" val="3066363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rgbClr val="92D050"/>
                </a:solidFill>
                <a:latin typeface="SimHei" panose="02010609060101010101" pitchFamily="49" charset="-122"/>
                <a:ea typeface="SimHei" panose="02010609060101010101" pitchFamily="49" charset="-122"/>
              </a:rPr>
              <a:t>Kdeplot</a:t>
            </a:r>
            <a:r>
              <a:rPr lang="zh-CN" altLang="en-US" sz="1200" dirty="0">
                <a:solidFill>
                  <a:srgbClr val="92D050"/>
                </a:solidFill>
                <a:latin typeface="SimHei" panose="02010609060101010101" pitchFamily="49" charset="-122"/>
                <a:ea typeface="SimHei" panose="02010609060101010101" pitchFamily="49" charset="-122"/>
              </a:rPr>
              <a:t>图是覆盖上去的</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41</a:t>
            </a:fld>
            <a:endParaRPr lang="zh-CN" altLang="en-US"/>
          </a:p>
        </p:txBody>
      </p:sp>
    </p:spTree>
    <p:extLst>
      <p:ext uri="{BB962C8B-B14F-4D97-AF65-F5344CB8AC3E}">
        <p14:creationId xmlns:p14="http://schemas.microsoft.com/office/powerpoint/2010/main" val="3222941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Nature </a:t>
            </a:r>
            <a:r>
              <a:rPr lang="zh-CN" altLang="en-US" dirty="0"/>
              <a:t>子刊</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43</a:t>
            </a:fld>
            <a:endParaRPr lang="zh-CN" altLang="en-US"/>
          </a:p>
        </p:txBody>
      </p:sp>
    </p:spTree>
    <p:extLst>
      <p:ext uri="{BB962C8B-B14F-4D97-AF65-F5344CB8AC3E}">
        <p14:creationId xmlns:p14="http://schemas.microsoft.com/office/powerpoint/2010/main" val="3321042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44</a:t>
            </a:fld>
            <a:endParaRPr lang="zh-CN" altLang="en-US"/>
          </a:p>
        </p:txBody>
      </p:sp>
    </p:spTree>
    <p:extLst>
      <p:ext uri="{BB962C8B-B14F-4D97-AF65-F5344CB8AC3E}">
        <p14:creationId xmlns:p14="http://schemas.microsoft.com/office/powerpoint/2010/main" val="3934659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45</a:t>
            </a:fld>
            <a:endParaRPr lang="zh-CN" altLang="en-US"/>
          </a:p>
        </p:txBody>
      </p:sp>
    </p:spTree>
    <p:extLst>
      <p:ext uri="{BB962C8B-B14F-4D97-AF65-F5344CB8AC3E}">
        <p14:creationId xmlns:p14="http://schemas.microsoft.com/office/powerpoint/2010/main" val="3014996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46</a:t>
            </a:fld>
            <a:endParaRPr lang="zh-CN" altLang="en-US"/>
          </a:p>
        </p:txBody>
      </p:sp>
    </p:spTree>
    <p:extLst>
      <p:ext uri="{BB962C8B-B14F-4D97-AF65-F5344CB8AC3E}">
        <p14:creationId xmlns:p14="http://schemas.microsoft.com/office/powerpoint/2010/main" val="3723746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PAMI</a:t>
            </a:r>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47</a:t>
            </a:fld>
            <a:endParaRPr lang="zh-CN" altLang="en-US"/>
          </a:p>
        </p:txBody>
      </p:sp>
    </p:spTree>
    <p:extLst>
      <p:ext uri="{BB962C8B-B14F-4D97-AF65-F5344CB8AC3E}">
        <p14:creationId xmlns:p14="http://schemas.microsoft.com/office/powerpoint/2010/main" val="698284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颜色、线条形式都有区别</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48</a:t>
            </a:fld>
            <a:endParaRPr lang="zh-CN" altLang="en-US"/>
          </a:p>
        </p:txBody>
      </p:sp>
    </p:spTree>
    <p:extLst>
      <p:ext uri="{BB962C8B-B14F-4D97-AF65-F5344CB8AC3E}">
        <p14:creationId xmlns:p14="http://schemas.microsoft.com/office/powerpoint/2010/main" val="4078735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49</a:t>
            </a:fld>
            <a:endParaRPr lang="zh-CN" altLang="en-US"/>
          </a:p>
        </p:txBody>
      </p:sp>
    </p:spTree>
    <p:extLst>
      <p:ext uri="{BB962C8B-B14F-4D97-AF65-F5344CB8AC3E}">
        <p14:creationId xmlns:p14="http://schemas.microsoft.com/office/powerpoint/2010/main" val="141671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Range: 0-5</a:t>
            </a:r>
          </a:p>
          <a:p>
            <a:r>
              <a:rPr lang="en" altLang="zh-CN" sz="1200" b="0" i="0" u="none" strike="noStrike" kern="1200" dirty="0">
                <a:solidFill>
                  <a:schemeClr val="tx1"/>
                </a:solidFill>
                <a:effectLst/>
                <a:latin typeface="+mn-lt"/>
                <a:ea typeface="+mn-ea"/>
                <a:cs typeface="+mn-cs"/>
              </a:rPr>
              <a:t>ls:</a:t>
            </a:r>
            <a:r>
              <a:rPr lang="zh-CN" altLang="en-US" sz="1200" b="0" i="0" u="none" strike="noStrike" kern="1200" dirty="0">
                <a:solidFill>
                  <a:schemeClr val="tx1"/>
                </a:solidFill>
                <a:effectLst/>
                <a:latin typeface="+mn-lt"/>
                <a:ea typeface="+mn-ea"/>
                <a:cs typeface="+mn-cs"/>
              </a:rPr>
              <a:t>线条风格 </a:t>
            </a:r>
            <a:r>
              <a:rPr lang="en" altLang="zh-CN" sz="1200" b="0" i="0" u="none" strike="noStrike" kern="1200" dirty="0" err="1">
                <a:solidFill>
                  <a:schemeClr val="tx1"/>
                </a:solidFill>
                <a:effectLst/>
                <a:latin typeface="+mn-lt"/>
                <a:ea typeface="+mn-ea"/>
                <a:cs typeface="+mn-cs"/>
              </a:rPr>
              <a:t>lw</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线条宽度 </a:t>
            </a:r>
            <a:r>
              <a:rPr lang="en-US" altLang="zh-CN" sz="1200" b="0" i="0" u="none" strike="noStrike" kern="1200" dirty="0">
                <a:solidFill>
                  <a:schemeClr val="tx1"/>
                </a:solidFill>
                <a:effectLst/>
                <a:latin typeface="+mn-lt"/>
                <a:ea typeface="+mn-ea"/>
                <a:cs typeface="+mn-cs"/>
              </a:rPr>
              <a:t>4)</a:t>
            </a:r>
            <a:r>
              <a:rPr lang="en" altLang="zh-CN" sz="1200" b="0" i="0" u="none" strike="noStrike" kern="1200" dirty="0">
                <a:solidFill>
                  <a:schemeClr val="tx1"/>
                </a:solidFill>
                <a:effectLst/>
                <a:latin typeface="+mn-lt"/>
                <a:ea typeface="+mn-ea"/>
                <a:cs typeface="+mn-cs"/>
              </a:rPr>
              <a:t>marker </a:t>
            </a:r>
            <a:r>
              <a:rPr lang="zh-CN" altLang="en-US" sz="1200" b="0" i="0" u="none" strike="noStrike" kern="1200" dirty="0">
                <a:solidFill>
                  <a:schemeClr val="tx1"/>
                </a:solidFill>
                <a:effectLst/>
                <a:latin typeface="+mn-lt"/>
                <a:ea typeface="+mn-ea"/>
                <a:cs typeface="+mn-cs"/>
              </a:rPr>
              <a:t>标记的坐标点</a:t>
            </a:r>
            <a:r>
              <a:rPr lang="en" altLang="zh-CN" sz="1200" b="0" i="0" u="none" strike="noStrike" kern="1200" dirty="0">
                <a:solidFill>
                  <a:schemeClr val="tx1"/>
                </a:solidFill>
                <a:effectLst/>
                <a:latin typeface="+mn-lt"/>
                <a:ea typeface="+mn-ea"/>
                <a:cs typeface="+mn-cs"/>
              </a:rPr>
              <a:t>ls:</a:t>
            </a:r>
            <a:r>
              <a:rPr lang="zh-CN" altLang="en-US" sz="1200" b="0" i="0" u="none" strike="noStrike" kern="1200" dirty="0">
                <a:solidFill>
                  <a:schemeClr val="tx1"/>
                </a:solidFill>
                <a:effectLst/>
                <a:latin typeface="+mn-lt"/>
                <a:ea typeface="+mn-ea"/>
                <a:cs typeface="+mn-cs"/>
              </a:rPr>
              <a:t>线条风格 </a:t>
            </a:r>
            <a:r>
              <a:rPr lang="en" altLang="zh-CN" sz="1200" b="0" i="0" u="none" strike="noStrike" kern="1200" dirty="0" err="1">
                <a:solidFill>
                  <a:schemeClr val="tx1"/>
                </a:solidFill>
                <a:effectLst/>
                <a:latin typeface="+mn-lt"/>
                <a:ea typeface="+mn-ea"/>
                <a:cs typeface="+mn-cs"/>
              </a:rPr>
              <a:t>lw</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线条宽度 </a:t>
            </a:r>
            <a:r>
              <a:rPr lang="en-US" altLang="zh-CN" sz="1200" b="0" i="0" u="none" strike="noStrike" kern="1200" dirty="0">
                <a:solidFill>
                  <a:schemeClr val="tx1"/>
                </a:solidFill>
                <a:effectLst/>
                <a:latin typeface="+mn-lt"/>
                <a:ea typeface="+mn-ea"/>
                <a:cs typeface="+mn-cs"/>
              </a:rPr>
              <a:t>4)</a:t>
            </a:r>
            <a:r>
              <a:rPr lang="en" altLang="zh-CN" sz="1200" b="0" i="0" u="none" strike="noStrike" kern="1200" dirty="0">
                <a:solidFill>
                  <a:schemeClr val="tx1"/>
                </a:solidFill>
                <a:effectLst/>
                <a:latin typeface="+mn-lt"/>
                <a:ea typeface="+mn-ea"/>
                <a:cs typeface="+mn-cs"/>
              </a:rPr>
              <a:t>marker </a:t>
            </a:r>
            <a:r>
              <a:rPr lang="zh-CN" altLang="en-US" sz="1200" b="0" i="0" u="none" strike="noStrike" kern="1200" dirty="0">
                <a:solidFill>
                  <a:schemeClr val="tx1"/>
                </a:solidFill>
                <a:effectLst/>
                <a:latin typeface="+mn-lt"/>
                <a:ea typeface="+mn-ea"/>
                <a:cs typeface="+mn-cs"/>
              </a:rPr>
              <a:t>标记的坐标点</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err="1">
                <a:solidFill>
                  <a:schemeClr val="tx1"/>
                </a:solidFill>
                <a:effectLst/>
                <a:latin typeface="+mn-lt"/>
                <a:ea typeface="+mn-ea"/>
                <a:cs typeface="+mn-cs"/>
              </a:rPr>
              <a:t>Xy</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数据位置，</a:t>
            </a:r>
            <a:r>
              <a:rPr lang="en-US" altLang="zh-CN" sz="1200" b="0" i="0" u="none" strike="noStrike" kern="1200" dirty="0" err="1">
                <a:solidFill>
                  <a:schemeClr val="tx1"/>
                </a:solidFill>
                <a:effectLst/>
                <a:latin typeface="+mn-lt"/>
                <a:ea typeface="+mn-ea"/>
                <a:cs typeface="+mn-cs"/>
              </a:rPr>
              <a:t>xytext</a:t>
            </a:r>
            <a:r>
              <a:rPr lang="zh-CN" altLang="en-US" sz="1200" b="0" i="0" u="none" strike="noStrike" kern="1200" dirty="0">
                <a:solidFill>
                  <a:schemeClr val="tx1"/>
                </a:solidFill>
                <a:effectLst/>
                <a:latin typeface="+mn-lt"/>
                <a:ea typeface="+mn-ea"/>
                <a:cs typeface="+mn-cs"/>
              </a:rPr>
              <a:t>文字标记位置</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err="1">
                <a:solidFill>
                  <a:schemeClr val="tx1"/>
                </a:solidFill>
                <a:effectLst/>
                <a:latin typeface="+mn-lt"/>
                <a:ea typeface="+mn-ea"/>
                <a:cs typeface="+mn-cs"/>
              </a:rPr>
              <a:t>Arrowprops</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箭头类型</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7</a:t>
            </a:fld>
            <a:endParaRPr lang="zh-CN" altLang="en-US"/>
          </a:p>
        </p:txBody>
      </p:sp>
    </p:spTree>
    <p:extLst>
      <p:ext uri="{BB962C8B-B14F-4D97-AF65-F5344CB8AC3E}">
        <p14:creationId xmlns:p14="http://schemas.microsoft.com/office/powerpoint/2010/main" val="3551253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不同软</a:t>
            </a:r>
            <a:r>
              <a:rPr lang="en" altLang="zh-CN" sz="1200" b="1"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是由</a:t>
            </a:r>
            <a:r>
              <a:rPr lang="en" altLang="zh-CN" sz="1200" b="0" i="0" u="none" strike="noStrike" kern="1200" dirty="0" err="1">
                <a:solidFill>
                  <a:schemeClr val="tx1"/>
                </a:solidFill>
                <a:effectLst/>
                <a:latin typeface="+mn-lt"/>
                <a:ea typeface="+mn-ea"/>
                <a:cs typeface="+mn-cs"/>
              </a:rPr>
              <a:t>OriginLab</a:t>
            </a:r>
            <a:r>
              <a:rPr lang="zh-CN" altLang="en-US" sz="1200" b="0" i="0" u="none" strike="noStrike" kern="1200" dirty="0">
                <a:solidFill>
                  <a:schemeClr val="tx1"/>
                </a:solidFill>
                <a:effectLst/>
                <a:latin typeface="+mn-lt"/>
                <a:ea typeface="+mn-ea"/>
                <a:cs typeface="+mn-cs"/>
              </a:rPr>
              <a:t>公司开发的一个科学绘图、数据分析软件，支持在</a:t>
            </a:r>
            <a:r>
              <a:rPr lang="en" altLang="zh-CN" sz="1200" b="0" i="0" u="none" strike="noStrike" kern="1200" dirty="0">
                <a:solidFill>
                  <a:schemeClr val="tx1"/>
                </a:solidFill>
                <a:effectLst/>
                <a:latin typeface="+mn-lt"/>
                <a:ea typeface="+mn-ea"/>
                <a:cs typeface="+mn-cs"/>
              </a:rPr>
              <a:t>Microsoft Windows</a:t>
            </a:r>
            <a:r>
              <a:rPr lang="zh-CN" altLang="en-US" sz="1200" b="0" i="0" u="none" strike="noStrike" kern="1200" dirty="0">
                <a:solidFill>
                  <a:schemeClr val="tx1"/>
                </a:solidFill>
                <a:effectLst/>
                <a:latin typeface="+mn-lt"/>
                <a:ea typeface="+mn-ea"/>
                <a:cs typeface="+mn-cs"/>
              </a:rPr>
              <a:t>下运行。</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支持各种各样的</a:t>
            </a:r>
            <a:r>
              <a:rPr lang="en-US" altLang="zh-CN" sz="1200" b="0" i="0" u="none" strike="noStrike" kern="1200" dirty="0">
                <a:solidFill>
                  <a:schemeClr val="tx1"/>
                </a:solidFill>
                <a:effectLst/>
                <a:latin typeface="+mn-lt"/>
                <a:ea typeface="+mn-ea"/>
                <a:cs typeface="+mn-cs"/>
              </a:rPr>
              <a:t>2</a:t>
            </a:r>
            <a:r>
              <a:rPr lang="en" altLang="zh-CN" sz="1200" b="0" i="0" u="none" strike="noStrike" kern="1200" dirty="0">
                <a:solidFill>
                  <a:schemeClr val="tx1"/>
                </a:solidFill>
                <a:effectLst/>
                <a:latin typeface="+mn-lt"/>
                <a:ea typeface="+mn-ea"/>
                <a:cs typeface="+mn-cs"/>
              </a:rPr>
              <a:t>D/3D</a:t>
            </a:r>
            <a:r>
              <a:rPr lang="zh-CN" altLang="en-US" sz="1200" b="0" i="0" u="none" strike="noStrike" kern="1200" dirty="0">
                <a:solidFill>
                  <a:schemeClr val="tx1"/>
                </a:solidFill>
                <a:effectLst/>
                <a:latin typeface="+mn-lt"/>
                <a:ea typeface="+mn-ea"/>
                <a:cs typeface="+mn-cs"/>
              </a:rPr>
              <a:t>图形。</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中的数据分析功能包括统计，信号处理，曲线拟合以及峰值分析。</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如果您常发表科技性文章及论文，并且有众多的数据要 变成</a:t>
            </a:r>
            <a:r>
              <a:rPr lang="en" altLang="zh-CN" sz="1200" b="0" i="0" u="none" strike="noStrike" kern="1200" dirty="0">
                <a:solidFill>
                  <a:schemeClr val="tx1"/>
                </a:solidFill>
                <a:effectLst/>
                <a:latin typeface="+mn-lt"/>
                <a:ea typeface="+mn-ea"/>
                <a:cs typeface="+mn-cs"/>
              </a:rPr>
              <a:t>XY,XYZ</a:t>
            </a:r>
            <a:r>
              <a:rPr lang="zh-CN" altLang="en-US" sz="1200" b="0" i="0" u="none" strike="noStrike" kern="1200" dirty="0">
                <a:solidFill>
                  <a:schemeClr val="tx1"/>
                </a:solidFill>
                <a:effectLst/>
                <a:latin typeface="+mn-lt"/>
                <a:ea typeface="+mn-ea"/>
                <a:cs typeface="+mn-cs"/>
              </a:rPr>
              <a:t>图形，那</a:t>
            </a:r>
            <a:r>
              <a:rPr lang="en" altLang="zh-CN" sz="1200" b="0" i="0" u="none" strike="noStrike" kern="1200" dirty="0" err="1">
                <a:solidFill>
                  <a:schemeClr val="tx1"/>
                </a:solidFill>
                <a:effectLst/>
                <a:latin typeface="+mn-lt"/>
                <a:ea typeface="+mn-ea"/>
                <a:cs typeface="+mn-cs"/>
              </a:rPr>
              <a:t>SigmaPlot</a:t>
            </a:r>
            <a:r>
              <a:rPr lang="zh-CN" altLang="en-US" sz="1200" b="0" i="0" u="none" strike="noStrike" kern="1200" dirty="0">
                <a:solidFill>
                  <a:schemeClr val="tx1"/>
                </a:solidFill>
                <a:effectLst/>
                <a:latin typeface="+mn-lt"/>
                <a:ea typeface="+mn-ea"/>
                <a:cs typeface="+mn-cs"/>
              </a:rPr>
              <a:t>可以为您节省大量的时间，不必浪费昂贵的人工去做苦力。使用</a:t>
            </a:r>
            <a:r>
              <a:rPr lang="en" altLang="zh-CN" sz="1200" b="0" i="0" u="none" strike="noStrike" kern="1200" dirty="0" err="1">
                <a:solidFill>
                  <a:schemeClr val="tx1"/>
                </a:solidFill>
                <a:effectLst/>
                <a:latin typeface="+mn-lt"/>
                <a:ea typeface="+mn-ea"/>
                <a:cs typeface="+mn-cs"/>
              </a:rPr>
              <a:t>SigmaPlot</a:t>
            </a:r>
            <a:r>
              <a:rPr lang="zh-CN" altLang="en-US" sz="1200" b="0" i="0" u="none" strike="noStrike" kern="1200" dirty="0">
                <a:solidFill>
                  <a:schemeClr val="tx1"/>
                </a:solidFill>
                <a:effectLst/>
                <a:latin typeface="+mn-lt"/>
                <a:ea typeface="+mn-ea"/>
                <a:cs typeface="+mn-cs"/>
              </a:rPr>
              <a:t>画出精密的图型是件极容易的事，已有超过十万的使用者，特别设计给科学家使用。</a:t>
            </a:r>
          </a:p>
          <a:p>
            <a:endParaRPr lang="en-US" altLang="zh-CN"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50</a:t>
            </a:fld>
            <a:endParaRPr lang="zh-CN" altLang="en-US"/>
          </a:p>
        </p:txBody>
      </p:sp>
    </p:spTree>
    <p:extLst>
      <p:ext uri="{BB962C8B-B14F-4D97-AF65-F5344CB8AC3E}">
        <p14:creationId xmlns:p14="http://schemas.microsoft.com/office/powerpoint/2010/main" val="1695602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GraphPad Prism</a:t>
            </a:r>
            <a:r>
              <a:rPr lang="zh-CN" altLang="en-US" sz="1200" b="0" i="0" u="none" strike="noStrike" kern="1200" dirty="0">
                <a:solidFill>
                  <a:schemeClr val="tx1"/>
                </a:solidFill>
                <a:effectLst/>
                <a:latin typeface="+mn-lt"/>
                <a:ea typeface="+mn-ea"/>
                <a:cs typeface="+mn-cs"/>
              </a:rPr>
              <a:t>是一款高效易用的科研绘图工具</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它可以将科学图形、综合曲线拟合</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非线性回归</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、可理解的统计数据、数据组织结合在一起。</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GraphPad Prism</a:t>
            </a:r>
            <a:r>
              <a:rPr lang="zh-CN" altLang="en-US" sz="1200" b="0" i="0" u="none" strike="noStrike" kern="1200" dirty="0">
                <a:solidFill>
                  <a:schemeClr val="tx1"/>
                </a:solidFill>
                <a:effectLst/>
                <a:latin typeface="+mn-lt"/>
                <a:ea typeface="+mn-ea"/>
                <a:cs typeface="+mn-cs"/>
              </a:rPr>
              <a:t>是一款集数据分析和作图为一体的数据处理软件，尤其适合生物医学类，可以直接输入原始数据获得高质量的科学图表。</a:t>
            </a:r>
            <a:endParaRPr lang="en" altLang="zh-CN" sz="1200" b="0" i="0" u="none" strike="noStrike"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51</a:t>
            </a:fld>
            <a:endParaRPr lang="zh-CN" altLang="en-US"/>
          </a:p>
        </p:txBody>
      </p:sp>
    </p:spTree>
    <p:extLst>
      <p:ext uri="{BB962C8B-B14F-4D97-AF65-F5344CB8AC3E}">
        <p14:creationId xmlns:p14="http://schemas.microsoft.com/office/powerpoint/2010/main" val="3068146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偏向作图和一些数据分析（像是高级别的</a:t>
            </a:r>
            <a:r>
              <a:rPr lang="en" altLang="zh-CN" sz="1200" b="0" i="0" u="none" strike="noStrike" kern="1200" dirty="0">
                <a:solidFill>
                  <a:schemeClr val="tx1"/>
                </a:solidFill>
                <a:effectLst/>
                <a:latin typeface="+mn-lt"/>
                <a:ea typeface="+mn-ea"/>
                <a:cs typeface="+mn-cs"/>
              </a:rPr>
              <a:t>excel</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。如果只是对已有数据进行可视化，可能</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更合适一些。</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对于新手 </a:t>
            </a:r>
            <a:r>
              <a:rPr lang="en" altLang="zh-CN" sz="1200" b="0" i="0" u="none" strike="noStrike" kern="1200" dirty="0">
                <a:solidFill>
                  <a:schemeClr val="tx1"/>
                </a:solidFill>
                <a:effectLst/>
                <a:latin typeface="+mn-lt"/>
                <a:ea typeface="+mn-ea"/>
                <a:cs typeface="+mn-cs"/>
              </a:rPr>
              <a:t>Origin </a:t>
            </a:r>
            <a:r>
              <a:rPr lang="zh-CN" altLang="en-US" sz="1200" b="0" i="0" u="none" strike="noStrike" kern="1200" dirty="0">
                <a:solidFill>
                  <a:schemeClr val="tx1"/>
                </a:solidFill>
                <a:effectLst/>
                <a:latin typeface="+mn-lt"/>
                <a:ea typeface="+mn-ea"/>
                <a:cs typeface="+mn-cs"/>
              </a:rPr>
              <a:t>最友好最容易上手，</a:t>
            </a:r>
            <a:r>
              <a:rPr lang="en" altLang="zh-CN" sz="1200" b="0" i="0" u="none" strike="noStrike" kern="1200" dirty="0">
                <a:solidFill>
                  <a:schemeClr val="tx1"/>
                </a:solidFill>
                <a:effectLst/>
                <a:latin typeface="+mn-lt"/>
                <a:ea typeface="+mn-ea"/>
                <a:cs typeface="+mn-cs"/>
              </a:rPr>
              <a:t>MATLAB </a:t>
            </a:r>
            <a:r>
              <a:rPr lang="zh-CN" altLang="en-US" sz="1200" b="0" i="0" u="none" strike="noStrike" kern="1200" dirty="0">
                <a:solidFill>
                  <a:schemeClr val="tx1"/>
                </a:solidFill>
                <a:effectLst/>
                <a:latin typeface="+mn-lt"/>
                <a:ea typeface="+mn-ea"/>
                <a:cs typeface="+mn-cs"/>
              </a:rPr>
              <a:t>和 </a:t>
            </a:r>
            <a:r>
              <a:rPr lang="en" altLang="zh-CN" sz="1200" b="0" i="0" u="none" strike="noStrike" kern="1200" dirty="0">
                <a:solidFill>
                  <a:schemeClr val="tx1"/>
                </a:solidFill>
                <a:effectLst/>
                <a:latin typeface="+mn-lt"/>
                <a:ea typeface="+mn-ea"/>
                <a:cs typeface="+mn-cs"/>
              </a:rPr>
              <a:t>Python </a:t>
            </a:r>
            <a:r>
              <a:rPr lang="zh-CN" altLang="en-US" sz="1200" b="0" i="0" u="none" strike="noStrike" kern="1200" dirty="0">
                <a:solidFill>
                  <a:schemeClr val="tx1"/>
                </a:solidFill>
                <a:effectLst/>
                <a:latin typeface="+mn-lt"/>
                <a:ea typeface="+mn-ea"/>
                <a:cs typeface="+mn-cs"/>
              </a:rPr>
              <a:t>都需要编程基础。</a:t>
            </a:r>
            <a:r>
              <a:rPr lang="en" altLang="zh-CN" sz="1200" b="0" i="0" u="none" strike="noStrike" kern="1200" dirty="0" err="1">
                <a:solidFill>
                  <a:schemeClr val="tx1"/>
                </a:solidFill>
                <a:effectLst/>
                <a:latin typeface="+mn-lt"/>
                <a:ea typeface="+mn-ea"/>
                <a:cs typeface="+mn-cs"/>
              </a:rPr>
              <a:t>MATLAB,Python</a:t>
            </a:r>
            <a:r>
              <a:rPr lang="zh-CN" altLang="en-US" sz="1200" b="0" i="0" u="none" strike="noStrike" kern="1200" dirty="0">
                <a:solidFill>
                  <a:schemeClr val="tx1"/>
                </a:solidFill>
                <a:effectLst/>
                <a:latin typeface="+mn-lt"/>
                <a:ea typeface="+mn-ea"/>
                <a:cs typeface="+mn-cs"/>
              </a:rPr>
              <a:t>偏向进行矩阵运算、绘制函数和数据、实现算法</a:t>
            </a:r>
            <a:r>
              <a:rPr lang="zh-CN" altLang="en"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如果是对实验数据进行一些运算处理，建议用</a:t>
            </a:r>
            <a:r>
              <a:rPr lang="en" altLang="zh-CN" sz="1200" b="0" i="0" u="none" strike="noStrike" kern="1200" dirty="0">
                <a:solidFill>
                  <a:schemeClr val="tx1"/>
                </a:solidFill>
                <a:effectLst/>
                <a:latin typeface="+mn-lt"/>
                <a:ea typeface="+mn-ea"/>
                <a:cs typeface="+mn-cs"/>
              </a:rPr>
              <a:t>MATLAB</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处理完后仍然可以用</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出图。</a:t>
            </a:r>
          </a:p>
          <a:p>
            <a:endParaRPr lang="en-US" altLang="zh-CN" dirty="0"/>
          </a:p>
          <a:p>
            <a:r>
              <a:rPr lang="zh-CN" altLang="en-US" sz="1200" b="0" i="0" u="none" strike="noStrike" kern="1200" dirty="0">
                <a:solidFill>
                  <a:schemeClr val="tx1"/>
                </a:solidFill>
                <a:effectLst/>
                <a:latin typeface="+mn-lt"/>
                <a:ea typeface="+mn-ea"/>
                <a:cs typeface="+mn-cs"/>
              </a:rPr>
              <a:t>从操作上来讲，</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是非常容易上手的软件，几乎是看看界面就能绘图（当然，这只是对于很简单的图线而言，复杂的图还是需要对</a:t>
            </a:r>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有一定了解才能完成的）。</a:t>
            </a:r>
          </a:p>
          <a:p>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不仅能完成简单的线图，散点图，点线图，直方图，饼图等，还能完成极坐标，雷达图，三维图。而且对于多图层的支持也是在做图时非常有利的补充。</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52</a:t>
            </a:fld>
            <a:endParaRPr lang="zh-CN" altLang="en-US"/>
          </a:p>
        </p:txBody>
      </p:sp>
    </p:spTree>
    <p:extLst>
      <p:ext uri="{BB962C8B-B14F-4D97-AF65-F5344CB8AC3E}">
        <p14:creationId xmlns:p14="http://schemas.microsoft.com/office/powerpoint/2010/main" val="805569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像</a:t>
            </a:r>
            <a:r>
              <a:rPr lang="en" altLang="zh-CN" sz="1200" b="0" i="0" u="none" strike="noStrike" kern="1200" dirty="0">
                <a:solidFill>
                  <a:schemeClr val="tx1"/>
                </a:solidFill>
                <a:effectLst/>
                <a:latin typeface="+mn-lt"/>
                <a:ea typeface="+mn-ea"/>
                <a:cs typeface="+mn-cs"/>
              </a:rPr>
              <a:t>Excel</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Origin</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Sigmaplot</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GraphPad</a:t>
            </a:r>
            <a:r>
              <a:rPr lang="zh-CN" altLang="en-US" sz="1200" b="0" i="0" u="none" strike="noStrike" kern="1200" dirty="0">
                <a:solidFill>
                  <a:schemeClr val="tx1"/>
                </a:solidFill>
                <a:effectLst/>
                <a:latin typeface="+mn-lt"/>
                <a:ea typeface="+mn-ea"/>
                <a:cs typeface="+mn-cs"/>
              </a:rPr>
              <a:t>这</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款软件，就不需要编程、只要点击界面按钮就可以绘制图表。尽管这些工具都非常容易使用，但也存在一些缺憾。只需鼠标操作无疑十分便捷，但随之而来的却是丧失一定的灵活性。你可以改变颜色、字体和标题，但仅限于软件所提供的那些元素。这些软件只能由你去适应它的操作规则、让你使用现有的图表，而并不能创造新的图表。</a:t>
            </a:r>
          </a:p>
          <a:p>
            <a:r>
              <a:rPr lang="zh-CN" altLang="en-US" sz="1200" b="0" i="0" u="none" strike="noStrike" kern="1200" dirty="0">
                <a:solidFill>
                  <a:schemeClr val="tx1"/>
                </a:solidFill>
                <a:effectLst/>
                <a:latin typeface="+mn-lt"/>
                <a:ea typeface="+mn-ea"/>
                <a:cs typeface="+mn-cs"/>
              </a:rPr>
              <a:t>像</a:t>
            </a:r>
            <a:r>
              <a:rPr lang="en" altLang="zh-CN" sz="1200" b="0" i="0" u="none" strike="noStrike" kern="1200" dirty="0" err="1">
                <a:solidFill>
                  <a:schemeClr val="tx1"/>
                </a:solidFill>
                <a:effectLst/>
                <a:latin typeface="+mn-lt"/>
                <a:ea typeface="+mn-ea"/>
                <a:cs typeface="+mn-cs"/>
              </a:rPr>
              <a:t>Matlab</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Python</a:t>
            </a:r>
            <a:r>
              <a:rPr lang="zh-CN" altLang="en-US" sz="1200" b="0" i="0" u="none" strike="noStrike" kern="1200" dirty="0">
                <a:solidFill>
                  <a:schemeClr val="tx1"/>
                </a:solidFill>
                <a:effectLst/>
                <a:latin typeface="+mn-lt"/>
                <a:ea typeface="+mn-ea"/>
                <a:cs typeface="+mn-cs"/>
              </a:rPr>
              <a:t>和</a:t>
            </a:r>
            <a:r>
              <a:rPr lang="en" altLang="zh-CN" sz="1200" b="0" i="0" u="none" strike="noStrike" kern="1200" dirty="0">
                <a:solidFill>
                  <a:schemeClr val="tx1"/>
                </a:solidFill>
                <a:effectLst/>
                <a:latin typeface="+mn-lt"/>
                <a:ea typeface="+mn-ea"/>
                <a:cs typeface="+mn-cs"/>
              </a:rPr>
              <a:t>R</a:t>
            </a:r>
            <a:r>
              <a:rPr lang="zh-CN" altLang="en-US" sz="1200" b="0" i="0" u="none" strike="noStrike" kern="1200" dirty="0">
                <a:solidFill>
                  <a:schemeClr val="tx1"/>
                </a:solidFill>
                <a:effectLst/>
                <a:latin typeface="+mn-lt"/>
                <a:ea typeface="+mn-ea"/>
                <a:cs typeface="+mn-cs"/>
              </a:rPr>
              <a:t>这</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款软件，需要编程才能实现图表的绘制。这些软件本身包含很多数据可视化的函数（</a:t>
            </a:r>
            <a:r>
              <a:rPr lang="en" altLang="zh-CN" sz="1200" b="0" i="0" u="none" strike="noStrike" kern="1200" dirty="0">
                <a:solidFill>
                  <a:schemeClr val="tx1"/>
                </a:solidFill>
                <a:effectLst/>
                <a:latin typeface="+mn-lt"/>
                <a:ea typeface="+mn-ea"/>
                <a:cs typeface="+mn-cs"/>
              </a:rPr>
              <a:t>function</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或者包（</a:t>
            </a:r>
            <a:r>
              <a:rPr lang="en" altLang="zh-CN" sz="1200" b="0" i="0" u="none" strike="noStrike" kern="1200" dirty="0">
                <a:solidFill>
                  <a:schemeClr val="tx1"/>
                </a:solidFill>
                <a:effectLst/>
                <a:latin typeface="+mn-lt"/>
                <a:ea typeface="+mn-ea"/>
                <a:cs typeface="+mn-cs"/>
              </a:rPr>
              <a:t>package</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供用户绘图使用。尤其针对不同的数据集需要重复操作的情况，如果使用绘图软件可能需要从头到尾将绘图流程重新实现一遍，而相比之下，通过代码来处理数据就会更加容易，因为针对不同的数据集只需稍微改动一下代码就可以解决。如果你充分掌握代码与算法，你也可以自己编写函数设计新颖的图表。</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 altLang="zh-CN" sz="1200" b="1" i="0" u="none" strike="noStrike" kern="1200" dirty="0" err="1">
                <a:solidFill>
                  <a:schemeClr val="tx1"/>
                </a:solidFill>
                <a:effectLst/>
                <a:latin typeface="+mn-lt"/>
                <a:ea typeface="+mn-ea"/>
                <a:cs typeface="+mn-cs"/>
              </a:rPr>
              <a:t>Sigmaplot</a:t>
            </a:r>
            <a:r>
              <a:rPr lang="zh-CN" altLang="en-US" sz="1200" b="1" i="0" u="none" strike="noStrike" kern="1200" dirty="0">
                <a:solidFill>
                  <a:schemeClr val="tx1"/>
                </a:solidFill>
                <a:effectLst/>
                <a:latin typeface="+mn-lt"/>
                <a:ea typeface="+mn-ea"/>
                <a:cs typeface="+mn-cs"/>
              </a:rPr>
              <a:t>是一款</a:t>
            </a:r>
            <a:r>
              <a:rPr lang="zh-CN" altLang="en-US" sz="1200" b="0" i="0" u="none" strike="noStrike" kern="1200" dirty="0">
                <a:solidFill>
                  <a:schemeClr val="tx1"/>
                </a:solidFill>
                <a:effectLst/>
                <a:latin typeface="+mn-lt"/>
                <a:ea typeface="+mn-ea"/>
                <a:cs typeface="+mn-cs"/>
              </a:rPr>
              <a:t>最佳的科学绘图软件</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使用</a:t>
            </a:r>
            <a:r>
              <a:rPr lang="en" altLang="zh-CN" sz="1200" b="0" i="0" u="none" strike="noStrike" kern="1200" dirty="0" err="1">
                <a:solidFill>
                  <a:schemeClr val="tx1"/>
                </a:solidFill>
                <a:effectLst/>
                <a:latin typeface="+mn-lt"/>
                <a:ea typeface="+mn-ea"/>
                <a:cs typeface="+mn-cs"/>
              </a:rPr>
              <a:t>SigmaPlot</a:t>
            </a:r>
            <a:r>
              <a:rPr lang="zh-CN" altLang="en-US" sz="1200" b="0" i="0" u="none" strike="noStrike" kern="1200" dirty="0">
                <a:solidFill>
                  <a:schemeClr val="tx1"/>
                </a:solidFill>
                <a:effectLst/>
                <a:latin typeface="+mn-lt"/>
                <a:ea typeface="+mn-ea"/>
                <a:cs typeface="+mn-cs"/>
              </a:rPr>
              <a:t>画出精密的图型是件极容易的事，目前巳有超过十万的使用者，特别设计给科学家使用</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Origin</a:t>
            </a:r>
            <a:r>
              <a:rPr lang="zh-CN" altLang="en-US" sz="1200" b="0" i="0" u="none" strike="noStrike" kern="1200" dirty="0">
                <a:solidFill>
                  <a:schemeClr val="tx1"/>
                </a:solidFill>
                <a:effectLst/>
                <a:latin typeface="+mn-lt"/>
                <a:ea typeface="+mn-ea"/>
                <a:cs typeface="+mn-cs"/>
              </a:rPr>
              <a:t>为</a:t>
            </a:r>
            <a:r>
              <a:rPr lang="en" altLang="zh-CN" sz="1200" b="0" i="0" u="none" strike="noStrike" kern="1200" dirty="0" err="1">
                <a:solidFill>
                  <a:schemeClr val="tx1"/>
                </a:solidFill>
                <a:effectLst/>
                <a:latin typeface="+mn-lt"/>
                <a:ea typeface="+mn-ea"/>
                <a:cs typeface="+mn-cs"/>
              </a:rPr>
              <a:t>OriginLab</a:t>
            </a:r>
            <a:r>
              <a:rPr lang="zh-CN" altLang="en-US" sz="1200" b="0" i="0" u="none" strike="noStrike" kern="1200" dirty="0">
                <a:solidFill>
                  <a:schemeClr val="tx1"/>
                </a:solidFill>
                <a:effectLst/>
                <a:latin typeface="+mn-lt"/>
                <a:ea typeface="+mn-ea"/>
                <a:cs typeface="+mn-cs"/>
              </a:rPr>
              <a:t>公司出品的较流行的专业函数绘图软件，是公认的简单易学、操作灵活、功能强大的软件，既可以满足一般用户的制图需要，也可以满足高级用户数据分析、函数拟合的需要。</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GraphPad Prism</a:t>
            </a:r>
            <a:r>
              <a:rPr lang="zh-CN" altLang="en-US" sz="1200" b="0" i="0" u="none" strike="noStrike" kern="1200" dirty="0">
                <a:solidFill>
                  <a:schemeClr val="tx1"/>
                </a:solidFill>
                <a:effectLst/>
                <a:latin typeface="+mn-lt"/>
                <a:ea typeface="+mn-ea"/>
                <a:cs typeface="+mn-cs"/>
              </a:rPr>
              <a:t>是一款集数据分析和作图为一体的数据处理软件，尤其适合生物医学类，可以直接输入原始数据获得高质量的科学图表。</a:t>
            </a:r>
            <a:endParaRPr lang="en" altLang="zh-CN" sz="1200" b="0" i="0" u="none" strike="noStrike" kern="1200" dirty="0">
              <a:solidFill>
                <a:schemeClr val="tx1"/>
              </a:solidFill>
              <a:effectLst/>
              <a:latin typeface="+mn-lt"/>
              <a:ea typeface="+mn-ea"/>
              <a:cs typeface="+mn-cs"/>
            </a:endParaRPr>
          </a:p>
          <a:p>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R</a:t>
            </a:r>
            <a:r>
              <a:rPr lang="zh-CN" altLang="en-US" sz="1200" b="0" i="0" u="none" strike="noStrike" kern="1200" dirty="0">
                <a:solidFill>
                  <a:schemeClr val="tx1"/>
                </a:solidFill>
                <a:effectLst/>
                <a:latin typeface="+mn-lt"/>
                <a:ea typeface="+mn-ea"/>
                <a:cs typeface="+mn-cs"/>
              </a:rPr>
              <a:t>的优势之一在于它是专为数据分析而设计的。</a:t>
            </a:r>
            <a:r>
              <a:rPr lang="en" altLang="zh-CN" sz="1200" b="0" i="0" u="none" strike="noStrike" kern="1200" dirty="0">
                <a:solidFill>
                  <a:schemeClr val="tx1"/>
                </a:solidFill>
                <a:effectLst/>
                <a:latin typeface="+mn-lt"/>
                <a:ea typeface="+mn-ea"/>
                <a:cs typeface="+mn-cs"/>
              </a:rPr>
              <a:t>R</a:t>
            </a:r>
            <a:r>
              <a:rPr lang="zh-CN" altLang="en-US" sz="1200" b="0" i="0" u="none" strike="noStrike" kern="1200" dirty="0">
                <a:solidFill>
                  <a:schemeClr val="tx1"/>
                </a:solidFill>
                <a:effectLst/>
                <a:latin typeface="+mn-lt"/>
                <a:ea typeface="+mn-ea"/>
                <a:cs typeface="+mn-cs"/>
              </a:rPr>
              <a:t>是用于统计分析、绘图的语言和操作环境。</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Python</a:t>
            </a:r>
            <a:r>
              <a:rPr lang="zh-CN" altLang="en-US" sz="1200" b="0" i="0" u="none" strike="noStrike" kern="1200" dirty="0">
                <a:solidFill>
                  <a:schemeClr val="tx1"/>
                </a:solidFill>
                <a:effectLst/>
                <a:latin typeface="+mn-lt"/>
                <a:ea typeface="+mn-ea"/>
                <a:cs typeface="+mn-cs"/>
              </a:rPr>
              <a:t>是一种面向对象的解释型计算机程序设计语言。</a:t>
            </a:r>
            <a:r>
              <a:rPr lang="en" altLang="zh-CN" sz="1200" b="0" i="0" u="none" strike="noStrike" kern="1200" dirty="0">
                <a:solidFill>
                  <a:schemeClr val="tx1"/>
                </a:solidFill>
                <a:effectLst/>
                <a:latin typeface="+mn-lt"/>
                <a:ea typeface="+mn-ea"/>
                <a:cs typeface="+mn-cs"/>
              </a:rPr>
              <a:t>Python</a:t>
            </a:r>
            <a:r>
              <a:rPr lang="zh-CN" altLang="en-US" sz="1200" b="0" i="0" u="none" strike="noStrike" kern="1200" dirty="0">
                <a:solidFill>
                  <a:schemeClr val="tx1"/>
                </a:solidFill>
                <a:effectLst/>
                <a:latin typeface="+mn-lt"/>
                <a:ea typeface="+mn-ea"/>
                <a:cs typeface="+mn-cs"/>
              </a:rPr>
              <a:t>具有丰富和强大的库。它常被昵称为胶水语言，能够把用其他语言制作的各种模块（尤其是</a:t>
            </a:r>
            <a:r>
              <a:rPr lang="en" altLang="zh-CN" sz="1200" b="0" i="0" u="none" strike="noStrike" kern="1200" dirty="0">
                <a:solidFill>
                  <a:schemeClr val="tx1"/>
                </a:solidFill>
                <a:effectLst/>
                <a:latin typeface="+mn-lt"/>
                <a:ea typeface="+mn-ea"/>
                <a:cs typeface="+mn-cs"/>
              </a:rPr>
              <a:t>C/C++</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很轻松地联结在一起</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MATLAB</a:t>
            </a:r>
            <a:r>
              <a:rPr lang="zh-CN" altLang="en-US" sz="1200" b="0" i="0" u="none" strike="noStrike" kern="1200" dirty="0">
                <a:solidFill>
                  <a:schemeClr val="tx1"/>
                </a:solidFill>
                <a:effectLst/>
                <a:latin typeface="+mn-lt"/>
                <a:ea typeface="+mn-ea"/>
                <a:cs typeface="+mn-cs"/>
              </a:rPr>
              <a:t>可以进行矩阵运算、绘制函数和数据、实现算法、创建用户界面、连接其他编程语言的程序等，</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zh-CN" altLang="en-US" sz="1200" b="0" i="0" u="none" strike="noStrike"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53</a:t>
            </a:fld>
            <a:endParaRPr lang="zh-CN" altLang="en-US"/>
          </a:p>
        </p:txBody>
      </p:sp>
    </p:spTree>
    <p:extLst>
      <p:ext uri="{BB962C8B-B14F-4D97-AF65-F5344CB8AC3E}">
        <p14:creationId xmlns:p14="http://schemas.microsoft.com/office/powerpoint/2010/main" val="598068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配色赏心悦目</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54</a:t>
            </a:fld>
            <a:endParaRPr lang="zh-CN" altLang="en-US"/>
          </a:p>
        </p:txBody>
      </p:sp>
    </p:spTree>
    <p:extLst>
      <p:ext uri="{BB962C8B-B14F-4D97-AF65-F5344CB8AC3E}">
        <p14:creationId xmlns:p14="http://schemas.microsoft.com/office/powerpoint/2010/main" val="709123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大小可调整</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55</a:t>
            </a:fld>
            <a:endParaRPr lang="zh-CN" altLang="en-US"/>
          </a:p>
        </p:txBody>
      </p:sp>
    </p:spTree>
    <p:extLst>
      <p:ext uri="{BB962C8B-B14F-4D97-AF65-F5344CB8AC3E}">
        <p14:creationId xmlns:p14="http://schemas.microsoft.com/office/powerpoint/2010/main" val="342506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对图片本身修改像素，像素直接决定图片占用的内存。</a:t>
            </a:r>
            <a:r>
              <a:rPr lang="en-US" altLang="zh-CN" dirty="0"/>
              <a:t>Jpg</a:t>
            </a:r>
            <a:r>
              <a:rPr lang="zh-CN" altLang="en-US" dirty="0"/>
              <a:t>文件像素，</a:t>
            </a:r>
            <a:r>
              <a:rPr lang="en-US" altLang="zh-CN" dirty="0"/>
              <a:t>PS</a:t>
            </a:r>
            <a:r>
              <a:rPr lang="zh-CN" altLang="en-US" dirty="0"/>
              <a:t>可以改，画图软件，</a:t>
            </a:r>
            <a:r>
              <a:rPr lang="en-US" altLang="zh-CN" dirty="0"/>
              <a:t>mac</a:t>
            </a:r>
            <a:r>
              <a:rPr lang="zh-CN" altLang="en-US" dirty="0"/>
              <a:t>电脑直接就可以改像素，大小也可以。</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56</a:t>
            </a:fld>
            <a:endParaRPr lang="zh-CN" altLang="en-US"/>
          </a:p>
        </p:txBody>
      </p:sp>
    </p:spTree>
    <p:extLst>
      <p:ext uri="{BB962C8B-B14F-4D97-AF65-F5344CB8AC3E}">
        <p14:creationId xmlns:p14="http://schemas.microsoft.com/office/powerpoint/2010/main" val="1521942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命名：按顺序，注意位置，形式</a:t>
            </a:r>
            <a:r>
              <a:rPr lang="en-US" altLang="zh-CN" dirty="0"/>
              <a:t>Figure</a:t>
            </a:r>
            <a:r>
              <a:rPr lang="zh-CN" altLang="en-US" dirty="0"/>
              <a:t> </a:t>
            </a:r>
            <a:r>
              <a:rPr lang="en-US" altLang="zh-CN" dirty="0"/>
              <a:t>1</a:t>
            </a:r>
            <a:r>
              <a:rPr lang="zh-CN" altLang="en-US" dirty="0"/>
              <a:t> </a:t>
            </a:r>
            <a:r>
              <a:rPr lang="en-US" altLang="zh-CN" dirty="0"/>
              <a:t>or Fig. </a:t>
            </a:r>
            <a:r>
              <a:rPr lang="zh-CN" altLang="en-US" dirty="0"/>
              <a:t>图片一定要有题目</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57</a:t>
            </a:fld>
            <a:endParaRPr lang="zh-CN" altLang="en-US"/>
          </a:p>
        </p:txBody>
      </p:sp>
    </p:spTree>
    <p:extLst>
      <p:ext uri="{BB962C8B-B14F-4D97-AF65-F5344CB8AC3E}">
        <p14:creationId xmlns:p14="http://schemas.microsoft.com/office/powerpoint/2010/main" val="2465982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58</a:t>
            </a:fld>
            <a:endParaRPr lang="zh-CN" altLang="en-US"/>
          </a:p>
        </p:txBody>
      </p:sp>
    </p:spTree>
    <p:extLst>
      <p:ext uri="{BB962C8B-B14F-4D97-AF65-F5344CB8AC3E}">
        <p14:creationId xmlns:p14="http://schemas.microsoft.com/office/powerpoint/2010/main" val="1051235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Major tick </a:t>
            </a:r>
            <a:r>
              <a:rPr lang="zh-CN" altLang="en-US" sz="1200" b="0" i="0" u="none" strike="noStrike" kern="1200" dirty="0">
                <a:solidFill>
                  <a:schemeClr val="tx1"/>
                </a:solidFill>
                <a:effectLst/>
                <a:latin typeface="+mn-lt"/>
                <a:ea typeface="+mn-ea"/>
                <a:cs typeface="+mn-cs"/>
              </a:rPr>
              <a:t>主刻度</a:t>
            </a:r>
            <a:endParaRPr kumimoji="1" lang="en-US" altLang="zh-CN" dirty="0"/>
          </a:p>
          <a:p>
            <a:r>
              <a:rPr kumimoji="1" lang="en-US" altLang="zh-CN" dirty="0"/>
              <a:t>Minor tick</a:t>
            </a:r>
            <a:r>
              <a:rPr kumimoji="1" lang="zh-CN" altLang="en-US" dirty="0"/>
              <a:t> </a:t>
            </a:r>
            <a:r>
              <a:rPr lang="zh-CN" altLang="en-US" sz="1200" b="0" i="0" u="none" strike="noStrike" kern="1200" dirty="0">
                <a:solidFill>
                  <a:schemeClr val="tx1"/>
                </a:solidFill>
                <a:effectLst/>
                <a:latin typeface="+mn-lt"/>
                <a:ea typeface="+mn-ea"/>
                <a:cs typeface="+mn-cs"/>
              </a:rPr>
              <a:t>次刻度</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Major tick label </a:t>
            </a:r>
            <a:r>
              <a:rPr lang="zh-CN" altLang="en-US" sz="1200" b="0" i="0" u="none" strike="noStrike" kern="1200" dirty="0">
                <a:solidFill>
                  <a:schemeClr val="tx1"/>
                </a:solidFill>
                <a:effectLst/>
                <a:latin typeface="+mn-lt"/>
                <a:ea typeface="+mn-ea"/>
                <a:cs typeface="+mn-cs"/>
              </a:rPr>
              <a:t>主刻度标签</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Minor tick label </a:t>
            </a:r>
            <a:r>
              <a:rPr lang="zh-CN" altLang="en-US" sz="1200" b="0" i="0" u="none" strike="noStrike" kern="1200" dirty="0">
                <a:solidFill>
                  <a:schemeClr val="tx1"/>
                </a:solidFill>
                <a:effectLst/>
                <a:latin typeface="+mn-lt"/>
                <a:ea typeface="+mn-ea"/>
                <a:cs typeface="+mn-cs"/>
              </a:rPr>
              <a:t>次刻度标签</a:t>
            </a:r>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9</a:t>
            </a:fld>
            <a:endParaRPr lang="zh-CN" altLang="en-US"/>
          </a:p>
        </p:txBody>
      </p:sp>
    </p:spTree>
    <p:extLst>
      <p:ext uri="{BB962C8B-B14F-4D97-AF65-F5344CB8AC3E}">
        <p14:creationId xmlns:p14="http://schemas.microsoft.com/office/powerpoint/2010/main" val="2248156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 size </a:t>
            </a:r>
            <a:r>
              <a:rPr kumimoji="1" lang="zh-CN" altLang="en-US" dirty="0"/>
              <a:t>控制大小</a:t>
            </a:r>
            <a:endParaRPr kumimoji="1" lang="en-US" altLang="zh-CN" dirty="0"/>
          </a:p>
          <a:p>
            <a:r>
              <a:rPr kumimoji="1" lang="en-US" altLang="zh-CN" dirty="0"/>
              <a:t>C: color </a:t>
            </a:r>
            <a:r>
              <a:rPr kumimoji="1" lang="zh-CN" altLang="en-US" dirty="0"/>
              <a:t>控制颜色</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Alpha </a:t>
            </a:r>
            <a:r>
              <a:rPr kumimoji="1" lang="zh-CN" altLang="en-US" dirty="0"/>
              <a:t>透明度，</a:t>
            </a:r>
            <a:r>
              <a:rPr kumimoji="1" lang="en-US" altLang="zh-CN" dirty="0"/>
              <a:t>0</a:t>
            </a:r>
            <a:r>
              <a:rPr kumimoji="1" lang="zh-CN" altLang="en-US" dirty="0"/>
              <a:t>完全透明</a:t>
            </a:r>
            <a:endParaRPr kumimoji="1" lang="en-US" altLang="zh-CN"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10</a:t>
            </a:fld>
            <a:endParaRPr lang="zh-CN" altLang="en-US"/>
          </a:p>
        </p:txBody>
      </p:sp>
    </p:spTree>
    <p:extLst>
      <p:ext uri="{BB962C8B-B14F-4D97-AF65-F5344CB8AC3E}">
        <p14:creationId xmlns:p14="http://schemas.microsoft.com/office/powerpoint/2010/main" val="314540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fontsize</a:t>
            </a:r>
            <a:r>
              <a:rPr kumimoji="1" lang="en-US" altLang="zh-CN" dirty="0"/>
              <a:t> </a:t>
            </a:r>
            <a:r>
              <a:rPr kumimoji="1" lang="zh-CN" altLang="en-US" dirty="0"/>
              <a:t>字体大小</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11</a:t>
            </a:fld>
            <a:endParaRPr lang="zh-CN" altLang="en-US"/>
          </a:p>
        </p:txBody>
      </p:sp>
    </p:spTree>
    <p:extLst>
      <p:ext uri="{BB962C8B-B14F-4D97-AF65-F5344CB8AC3E}">
        <p14:creationId xmlns:p14="http://schemas.microsoft.com/office/powerpoint/2010/main" val="383251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其实柱形图和条形图的适用场景几乎一样，条形图又称横向柱形图，有时候会直接把条形图规程柱形图的一种，两者较大的一个区别在于：</a:t>
            </a:r>
          </a:p>
          <a:p>
            <a:r>
              <a:rPr lang="zh-CN" altLang="en-US" sz="1200" b="1" i="0" u="none" strike="noStrike" kern="1200" dirty="0">
                <a:solidFill>
                  <a:schemeClr val="tx1"/>
                </a:solidFill>
                <a:effectLst/>
                <a:latin typeface="+mn-lt"/>
                <a:ea typeface="+mn-ea"/>
                <a:cs typeface="+mn-cs"/>
              </a:rPr>
              <a:t>当维度分类较多，而且维度字段名称又较长时</a:t>
            </a:r>
            <a:r>
              <a:rPr lang="zh-CN" altLang="en-US" sz="1200" b="0" i="0" u="none" strike="noStrike" kern="1200" dirty="0">
                <a:solidFill>
                  <a:schemeClr val="tx1"/>
                </a:solidFill>
                <a:effectLst/>
                <a:latin typeface="+mn-lt"/>
                <a:ea typeface="+mn-ea"/>
                <a:cs typeface="+mn-cs"/>
              </a:rPr>
              <a:t>，此时应选择条形图，因为条形图能够横向布局，方便展示较长的维度项名称。</a:t>
            </a:r>
          </a:p>
          <a:p>
            <a:endParaRPr kumimoji="1" lang="en-US" altLang="zh-CN" dirty="0"/>
          </a:p>
          <a:p>
            <a:r>
              <a:rPr lang="zh-CN" altLang="en-US" sz="1200" b="0" i="0" u="none" strike="noStrike" kern="1200" dirty="0">
                <a:solidFill>
                  <a:schemeClr val="tx1"/>
                </a:solidFill>
                <a:effectLst/>
                <a:latin typeface="+mn-lt"/>
                <a:ea typeface="+mn-ea"/>
                <a:cs typeface="+mn-cs"/>
              </a:rPr>
              <a:t>条形图和柱状图表达的数据的形式基本相同，不过区别还是有的</a:t>
            </a:r>
            <a:br>
              <a:rPr lang="zh-CN" altLang="en-US" sz="1200" b="0" i="0" u="none" strike="noStrike" kern="1200" dirty="0">
                <a:solidFill>
                  <a:schemeClr val="tx1"/>
                </a:solidFill>
                <a:effectLst/>
                <a:latin typeface="+mn-lt"/>
                <a:ea typeface="+mn-ea"/>
                <a:cs typeface="+mn-cs"/>
              </a:rPr>
            </a:b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，条形图由于是横向的，所以更适合用于一些类别名称比较长的数据，这样就可以显示完整，而柱状图会因为太长变成</a:t>
            </a:r>
            <a:r>
              <a:rPr lang="en-US" altLang="zh-CN" sz="1200" b="0" i="0" u="none" strike="noStrike" kern="1200" dirty="0">
                <a:solidFill>
                  <a:schemeClr val="tx1"/>
                </a:solidFill>
                <a:effectLst/>
                <a:latin typeface="+mn-lt"/>
                <a:ea typeface="+mn-ea"/>
                <a:cs typeface="+mn-cs"/>
              </a:rPr>
              <a:t>45</a:t>
            </a:r>
            <a:r>
              <a:rPr lang="zh-CN" altLang="en-US" sz="1200" b="0" i="0" u="none" strike="noStrike" kern="1200" dirty="0">
                <a:solidFill>
                  <a:schemeClr val="tx1"/>
                </a:solidFill>
                <a:effectLst/>
                <a:latin typeface="+mn-lt"/>
                <a:ea typeface="+mn-ea"/>
                <a:cs typeface="+mn-cs"/>
              </a:rPr>
              <a:t>度显示，或是省略部分内容，影响美观。</a:t>
            </a:r>
            <a:br>
              <a:rPr lang="zh-CN" altLang="en-US" sz="1200" b="0" i="0" u="none" strike="noStrike" kern="1200" dirty="0">
                <a:solidFill>
                  <a:schemeClr val="tx1"/>
                </a:solidFill>
                <a:effectLst/>
                <a:latin typeface="+mn-lt"/>
                <a:ea typeface="+mn-ea"/>
                <a:cs typeface="+mn-cs"/>
              </a:rPr>
            </a:b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，条形图可以做成横向的旋风图，进行对比，很漂亮，也比较直观。柱状图不行。</a:t>
            </a:r>
            <a:br>
              <a:rPr lang="zh-CN" altLang="en-US" sz="1200" b="0" i="0" u="none" strike="noStrike" kern="1200" dirty="0">
                <a:solidFill>
                  <a:schemeClr val="tx1"/>
                </a:solidFill>
                <a:effectLst/>
                <a:latin typeface="+mn-lt"/>
                <a:ea typeface="+mn-ea"/>
                <a:cs typeface="+mn-cs"/>
              </a:rPr>
            </a:b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，柱状图可以与折线图配合次坐标轴，做成复合型图表，条形图在这点上想实现比较费力。</a:t>
            </a:r>
            <a:br>
              <a:rPr lang="zh-CN" altLang="en-US" sz="1200" b="0" i="0" u="none" strike="noStrike" kern="1200" dirty="0">
                <a:solidFill>
                  <a:schemeClr val="tx1"/>
                </a:solidFill>
                <a:effectLst/>
                <a:latin typeface="+mn-lt"/>
                <a:ea typeface="+mn-ea"/>
                <a:cs typeface="+mn-cs"/>
              </a:rPr>
            </a:b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，最后就是影响都不大是，根据放置图表的区域形状，选择美观大方的就可以了！</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12</a:t>
            </a:fld>
            <a:endParaRPr lang="zh-CN" altLang="en-US"/>
          </a:p>
        </p:txBody>
      </p:sp>
    </p:spTree>
    <p:extLst>
      <p:ext uri="{BB962C8B-B14F-4D97-AF65-F5344CB8AC3E}">
        <p14:creationId xmlns:p14="http://schemas.microsoft.com/office/powerpoint/2010/main" val="337719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autopct</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数字百分比显示格式</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shadow:</a:t>
            </a:r>
            <a:r>
              <a:rPr lang="zh-CN" altLang="en-US" sz="1200" b="0" i="0" u="none" strike="noStrike" kern="1200" dirty="0">
                <a:solidFill>
                  <a:schemeClr val="tx1"/>
                </a:solidFill>
                <a:effectLst/>
                <a:latin typeface="+mn-lt"/>
                <a:ea typeface="+mn-ea"/>
                <a:cs typeface="+mn-cs"/>
              </a:rPr>
              <a:t>扇形是否有阴影</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err="1">
                <a:solidFill>
                  <a:schemeClr val="tx1"/>
                </a:solidFill>
                <a:effectLst/>
                <a:latin typeface="+mn-lt"/>
                <a:ea typeface="+mn-ea"/>
                <a:cs typeface="+mn-cs"/>
              </a:rPr>
              <a:t>startangle</a:t>
            </a:r>
            <a:r>
              <a:rPr lang="en"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起始角度</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最小输出宽度（至少占用多少个字符的位置）</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m.nf</a:t>
            </a:r>
            <a:br>
              <a:rPr lang="en" altLang="zh-CN" dirty="0"/>
            </a:br>
            <a:r>
              <a:rPr lang="en" altLang="zh-C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nf</a:t>
            </a:r>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m </a:t>
            </a:r>
            <a:r>
              <a:rPr lang="zh-CN" altLang="en-US" sz="1200" b="0" i="0" u="none" strike="noStrike" kern="1200" dirty="0">
                <a:solidFill>
                  <a:schemeClr val="tx1"/>
                </a:solidFill>
                <a:effectLst/>
                <a:latin typeface="+mn-lt"/>
                <a:ea typeface="+mn-ea"/>
                <a:cs typeface="+mn-cs"/>
              </a:rPr>
              <a:t>表示最小宽度，</a:t>
            </a:r>
            <a:r>
              <a:rPr lang="en" altLang="zh-CN" sz="1200" b="0" i="0" u="none" strike="noStrike" kern="1200" dirty="0">
                <a:solidFill>
                  <a:schemeClr val="tx1"/>
                </a:solidFill>
                <a:effectLst/>
                <a:latin typeface="+mn-lt"/>
                <a:ea typeface="+mn-ea"/>
                <a:cs typeface="+mn-cs"/>
              </a:rPr>
              <a:t>n </a:t>
            </a:r>
            <a:r>
              <a:rPr lang="zh-CN" altLang="en-US" sz="1200" b="0" i="0" u="none" strike="noStrike" kern="1200" dirty="0">
                <a:solidFill>
                  <a:schemeClr val="tx1"/>
                </a:solidFill>
                <a:effectLst/>
                <a:latin typeface="+mn-lt"/>
                <a:ea typeface="+mn-ea"/>
                <a:cs typeface="+mn-cs"/>
              </a:rPr>
              <a:t>表示输出精度，</a:t>
            </a:r>
            <a:r>
              <a:rPr lang="en-US" altLang="zh-CN" dirty="0"/>
              <a:t>.</a:t>
            </a:r>
            <a:r>
              <a:rPr lang="zh-CN" altLang="en-US" sz="1200" b="0" i="0" u="none" strike="noStrike" kern="1200" dirty="0">
                <a:solidFill>
                  <a:schemeClr val="tx1"/>
                </a:solidFill>
                <a:effectLst/>
                <a:latin typeface="+mn-lt"/>
                <a:ea typeface="+mn-ea"/>
                <a:cs typeface="+mn-cs"/>
              </a:rPr>
              <a:t>是必须存在的。</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r>
              <a:rPr lang="en" altLang="zh-CN" dirty="0">
                <a:effectLst/>
              </a:rPr>
              <a:t>f </a:t>
            </a:r>
            <a:r>
              <a:rPr lang="en" altLang="zh-CN" sz="1200" kern="1200" dirty="0">
                <a:solidFill>
                  <a:schemeClr val="tx1"/>
                </a:solidFill>
                <a:effectLst/>
                <a:latin typeface="+mn-lt"/>
                <a:ea typeface="+mn-ea"/>
                <a:cs typeface="+mn-cs"/>
              </a:rPr>
              <a:t>=</a:t>
            </a:r>
            <a:r>
              <a:rPr lang="en" altLang="zh-CN" dirty="0">
                <a:effectLst/>
              </a:rPr>
              <a:t> </a:t>
            </a:r>
            <a:r>
              <a:rPr lang="en" altLang="zh-CN" sz="1200" kern="1200" dirty="0">
                <a:solidFill>
                  <a:schemeClr val="tx1"/>
                </a:solidFill>
                <a:effectLst/>
                <a:latin typeface="+mn-lt"/>
                <a:ea typeface="+mn-ea"/>
                <a:cs typeface="+mn-cs"/>
              </a:rPr>
              <a:t>3.141592653</a:t>
            </a:r>
            <a:endParaRPr lang="en" altLang="zh-CN" dirty="0">
              <a:effectLst/>
            </a:endParaRPr>
          </a:p>
          <a:p>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最小宽度为</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，小数点后保留</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位</a:t>
            </a:r>
            <a:endParaRPr lang="zh-CN" altLang="en-US" dirty="0">
              <a:effectLst/>
            </a:endParaRPr>
          </a:p>
          <a:p>
            <a:r>
              <a:rPr lang="en" altLang="zh-CN" sz="1200" b="1" kern="1200" dirty="0">
                <a:solidFill>
                  <a:schemeClr val="tx1"/>
                </a:solidFill>
                <a:effectLst/>
                <a:latin typeface="+mn-lt"/>
                <a:ea typeface="+mn-ea"/>
                <a:cs typeface="+mn-cs"/>
              </a:rPr>
              <a:t>print</a:t>
            </a:r>
            <a:r>
              <a:rPr lang="en" altLang="zh-CN" sz="1200" kern="1200" dirty="0">
                <a:solidFill>
                  <a:schemeClr val="tx1"/>
                </a:solidFill>
                <a:effectLst/>
                <a:latin typeface="+mn-lt"/>
                <a:ea typeface="+mn-ea"/>
                <a:cs typeface="+mn-cs"/>
              </a:rPr>
              <a:t>("%8.3f"</a:t>
            </a:r>
            <a:r>
              <a:rPr lang="en" altLang="zh-CN" dirty="0">
                <a:effectLst/>
              </a:rPr>
              <a:t> </a:t>
            </a:r>
            <a:r>
              <a:rPr lang="en" altLang="zh-CN" sz="1200" kern="1200" dirty="0">
                <a:solidFill>
                  <a:schemeClr val="tx1"/>
                </a:solidFill>
                <a:effectLst/>
                <a:latin typeface="+mn-lt"/>
                <a:ea typeface="+mn-ea"/>
                <a:cs typeface="+mn-cs"/>
              </a:rPr>
              <a:t>%</a:t>
            </a:r>
            <a:r>
              <a:rPr lang="en" altLang="zh-CN" dirty="0">
                <a:effectLst/>
              </a:rPr>
              <a:t> f</a:t>
            </a:r>
            <a:r>
              <a:rPr lang="en" altLang="zh-CN" sz="1200" kern="1200" dirty="0">
                <a:solidFill>
                  <a:schemeClr val="tx1"/>
                </a:solidFill>
                <a:effectLst/>
                <a:latin typeface="+mn-lt"/>
                <a:ea typeface="+mn-ea"/>
                <a:cs typeface="+mn-cs"/>
              </a:rPr>
              <a:t>)</a:t>
            </a:r>
            <a:endParaRPr lang="en" altLang="zh-CN" dirty="0">
              <a:effectLst/>
            </a:endParaRPr>
          </a:p>
          <a:p>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最小宽度为</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，小数点后保留</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位，左边补</a:t>
            </a:r>
            <a:r>
              <a:rPr lang="en-US" altLang="zh-CN" sz="1200" kern="1200" dirty="0">
                <a:solidFill>
                  <a:schemeClr val="tx1"/>
                </a:solidFill>
                <a:effectLst/>
                <a:latin typeface="+mn-lt"/>
                <a:ea typeface="+mn-ea"/>
                <a:cs typeface="+mn-cs"/>
              </a:rPr>
              <a:t>0</a:t>
            </a:r>
            <a:endParaRPr lang="zh-CN" altLang="en-US" dirty="0">
              <a:effectLst/>
            </a:endParaRPr>
          </a:p>
          <a:p>
            <a:r>
              <a:rPr lang="en" altLang="zh-CN" sz="1200" b="1" kern="1200" dirty="0">
                <a:solidFill>
                  <a:schemeClr val="tx1"/>
                </a:solidFill>
                <a:effectLst/>
                <a:latin typeface="+mn-lt"/>
                <a:ea typeface="+mn-ea"/>
                <a:cs typeface="+mn-cs"/>
              </a:rPr>
              <a:t>print</a:t>
            </a:r>
            <a:r>
              <a:rPr lang="en" altLang="zh-CN" sz="1200" kern="1200" dirty="0">
                <a:solidFill>
                  <a:schemeClr val="tx1"/>
                </a:solidFill>
                <a:effectLst/>
                <a:latin typeface="+mn-lt"/>
                <a:ea typeface="+mn-ea"/>
                <a:cs typeface="+mn-cs"/>
              </a:rPr>
              <a:t>("%08.3f"</a:t>
            </a:r>
            <a:r>
              <a:rPr lang="en" altLang="zh-CN" dirty="0">
                <a:effectLst/>
              </a:rPr>
              <a:t> </a:t>
            </a:r>
            <a:r>
              <a:rPr lang="en" altLang="zh-CN" sz="1200" kern="1200" dirty="0">
                <a:solidFill>
                  <a:schemeClr val="tx1"/>
                </a:solidFill>
                <a:effectLst/>
                <a:latin typeface="+mn-lt"/>
                <a:ea typeface="+mn-ea"/>
                <a:cs typeface="+mn-cs"/>
              </a:rPr>
              <a:t>%</a:t>
            </a:r>
            <a:r>
              <a:rPr lang="en" altLang="zh-CN" dirty="0">
                <a:effectLst/>
              </a:rPr>
              <a:t> f</a:t>
            </a:r>
            <a:r>
              <a:rPr lang="en" altLang="zh-CN" sz="1200" kern="1200" dirty="0">
                <a:solidFill>
                  <a:schemeClr val="tx1"/>
                </a:solidFill>
                <a:effectLst/>
                <a:latin typeface="+mn-lt"/>
                <a:ea typeface="+mn-ea"/>
                <a:cs typeface="+mn-cs"/>
              </a:rPr>
              <a:t>)</a:t>
            </a:r>
            <a:endParaRPr lang="en" altLang="zh-CN" dirty="0">
              <a:effectLst/>
            </a:endParaRPr>
          </a:p>
          <a:p>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最小宽度为</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，小数点后保留</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位，左边补</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，带符号</a:t>
            </a:r>
            <a:endParaRPr lang="zh-CN" altLang="en-US" dirty="0">
              <a:effectLst/>
            </a:endParaRPr>
          </a:p>
          <a:p>
            <a:r>
              <a:rPr lang="en" altLang="zh-CN" sz="1200" b="1" kern="1200" dirty="0">
                <a:solidFill>
                  <a:schemeClr val="tx1"/>
                </a:solidFill>
                <a:effectLst/>
                <a:latin typeface="+mn-lt"/>
                <a:ea typeface="+mn-ea"/>
                <a:cs typeface="+mn-cs"/>
              </a:rPr>
              <a:t>print</a:t>
            </a:r>
            <a:r>
              <a:rPr lang="en" altLang="zh-CN" sz="1200" kern="1200" dirty="0">
                <a:solidFill>
                  <a:schemeClr val="tx1"/>
                </a:solidFill>
                <a:effectLst/>
                <a:latin typeface="+mn-lt"/>
                <a:ea typeface="+mn-ea"/>
                <a:cs typeface="+mn-cs"/>
              </a:rPr>
              <a:t>("%+08.3f"</a:t>
            </a:r>
            <a:r>
              <a:rPr lang="en" altLang="zh-CN" dirty="0">
                <a:effectLst/>
              </a:rPr>
              <a:t> </a:t>
            </a:r>
            <a:r>
              <a:rPr lang="en" altLang="zh-CN" sz="1200" kern="1200" dirty="0">
                <a:solidFill>
                  <a:schemeClr val="tx1"/>
                </a:solidFill>
                <a:effectLst/>
                <a:latin typeface="+mn-lt"/>
                <a:ea typeface="+mn-ea"/>
                <a:cs typeface="+mn-cs"/>
              </a:rPr>
              <a:t>%</a:t>
            </a:r>
            <a:r>
              <a:rPr lang="en" altLang="zh-CN" dirty="0">
                <a:effectLst/>
              </a:rPr>
              <a:t> f</a:t>
            </a:r>
            <a:r>
              <a:rPr lang="en" altLang="zh-CN" sz="1200" kern="1200" dirty="0">
                <a:solidFill>
                  <a:schemeClr val="tx1"/>
                </a:solidFill>
                <a:effectLst/>
                <a:latin typeface="+mn-lt"/>
                <a:ea typeface="+mn-ea"/>
                <a:cs typeface="+mn-cs"/>
              </a:rPr>
              <a:t>)</a:t>
            </a:r>
            <a:endParaRPr lang="en" altLang="zh-CN" dirty="0">
              <a:effectLst/>
            </a:endParaRPr>
          </a:p>
          <a:p>
            <a:r>
              <a:rPr lang="zh-CN" altLang="en-US" sz="1200" b="0" i="0" u="none" strike="noStrike" kern="1200" dirty="0">
                <a:solidFill>
                  <a:schemeClr val="tx1"/>
                </a:solidFill>
                <a:effectLst/>
                <a:latin typeface="+mn-lt"/>
                <a:ea typeface="+mn-ea"/>
                <a:cs typeface="+mn-cs"/>
              </a:rPr>
              <a:t>运行结果：</a:t>
            </a:r>
            <a:r>
              <a:rPr lang="zh-CN" altLang="en-US" dirty="0"/>
              <a:t> </a:t>
            </a:r>
            <a:r>
              <a:rPr lang="en-US" altLang="zh-CN" dirty="0"/>
              <a:t>3.142 0003.142 +003.142</a:t>
            </a:r>
            <a:endParaRPr kumimoji="1" lang="en-US" altLang="zh-CN" sz="1200" b="0" i="0" u="none" strike="noStrike" kern="1200" dirty="0">
              <a:solidFill>
                <a:schemeClr val="tx1"/>
              </a:solidFill>
              <a:effectLst/>
              <a:latin typeface="+mn-lt"/>
              <a:ea typeface="+mn-ea"/>
              <a:cs typeface="+mn-cs"/>
            </a:endParaRPr>
          </a:p>
          <a:p>
            <a:endParaRPr kumimoji="1" lang="en-US" altLang="zh-CN" dirty="0"/>
          </a:p>
          <a:p>
            <a:endParaRPr kumimoji="1" lang="en-US" altLang="zh-CN" dirty="0"/>
          </a:p>
          <a:p>
            <a:r>
              <a:rPr kumimoji="1" lang="zh-CN" altLang="en-US" dirty="0"/>
              <a:t>参数</a:t>
            </a:r>
            <a:r>
              <a:rPr kumimoji="1" lang="en" altLang="zh-CN" dirty="0" err="1"/>
              <a:t>autopct</a:t>
            </a:r>
            <a:r>
              <a:rPr kumimoji="1" lang="zh-CN" altLang="en" dirty="0"/>
              <a:t>，</a:t>
            </a:r>
            <a:r>
              <a:rPr kumimoji="1" lang="zh-CN" altLang="en-US" dirty="0"/>
              <a:t>展示比数值，可取值：</a:t>
            </a:r>
          </a:p>
          <a:p>
            <a:r>
              <a:rPr kumimoji="1" lang="en" altLang="zh-CN" dirty="0"/>
              <a:t>a. %d%%</a:t>
            </a:r>
            <a:r>
              <a:rPr kumimoji="1" lang="zh-CN" altLang="en" dirty="0"/>
              <a:t>：</a:t>
            </a:r>
            <a:r>
              <a:rPr kumimoji="1" lang="zh-CN" altLang="en-US" dirty="0"/>
              <a:t>整数百分比</a:t>
            </a:r>
            <a:r>
              <a:rPr kumimoji="1" lang="en-US" altLang="zh-CN" dirty="0"/>
              <a:t>;</a:t>
            </a:r>
          </a:p>
          <a:p>
            <a:r>
              <a:rPr kumimoji="1" lang="en" altLang="zh-CN" dirty="0"/>
              <a:t>b. %0.1f</a:t>
            </a:r>
            <a:r>
              <a:rPr kumimoji="1" lang="zh-CN" altLang="en" dirty="0"/>
              <a:t>：</a:t>
            </a:r>
            <a:r>
              <a:rPr kumimoji="1" lang="zh-CN" altLang="en-US" dirty="0"/>
              <a:t>一位小数；</a:t>
            </a:r>
          </a:p>
          <a:p>
            <a:r>
              <a:rPr kumimoji="1" lang="en" altLang="zh-CN" dirty="0"/>
              <a:t>c. %0.1f%%</a:t>
            </a:r>
            <a:r>
              <a:rPr kumimoji="1" lang="zh-CN" altLang="en" dirty="0"/>
              <a:t>：</a:t>
            </a:r>
            <a:r>
              <a:rPr kumimoji="1" lang="zh-CN" altLang="en-US" dirty="0"/>
              <a:t>一位小数百分比；</a:t>
            </a:r>
          </a:p>
          <a:p>
            <a:r>
              <a:rPr kumimoji="1" lang="en" altLang="zh-CN" dirty="0"/>
              <a:t>d. %0.2f%%</a:t>
            </a:r>
            <a:r>
              <a:rPr kumimoji="1" lang="zh-CN" altLang="en" dirty="0"/>
              <a:t>：</a:t>
            </a:r>
            <a:r>
              <a:rPr kumimoji="1" lang="zh-CN" altLang="en-US" dirty="0"/>
              <a:t>两位小数百分比</a:t>
            </a:r>
          </a:p>
          <a:p>
            <a:r>
              <a:rPr kumimoji="1" lang="zh-CN" altLang="en-US" dirty="0"/>
              <a:t>参数 </a:t>
            </a:r>
            <a:r>
              <a:rPr kumimoji="1" lang="en" altLang="zh-CN" dirty="0"/>
              <a:t>labels</a:t>
            </a:r>
            <a:r>
              <a:rPr kumimoji="1" lang="zh-CN" altLang="en" dirty="0"/>
              <a:t>，</a:t>
            </a:r>
            <a:r>
              <a:rPr kumimoji="1" lang="zh-CN" altLang="en-US" dirty="0"/>
              <a:t>在颜色块旁边展示细节内容</a:t>
            </a:r>
          </a:p>
          <a:p>
            <a:r>
              <a:rPr kumimoji="1" lang="zh-CN" altLang="en-US" dirty="0"/>
              <a:t>参数</a:t>
            </a:r>
            <a:r>
              <a:rPr kumimoji="1" lang="en" altLang="zh-CN" dirty="0"/>
              <a:t>explode</a:t>
            </a:r>
            <a:r>
              <a:rPr kumimoji="1" lang="zh-CN" altLang="en" dirty="0"/>
              <a:t>，</a:t>
            </a:r>
            <a:r>
              <a:rPr kumimoji="1" lang="zh-CN" altLang="en-US" dirty="0"/>
              <a:t>偏移扇区：使用</a:t>
            </a:r>
            <a:r>
              <a:rPr kumimoji="1" lang="en-US" altLang="zh-CN" dirty="0"/>
              <a:t>0/1</a:t>
            </a:r>
            <a:r>
              <a:rPr kumimoji="1" lang="zh-CN" altLang="en-US" dirty="0"/>
              <a:t>标示需要偏移的扇区，要求长度和</a:t>
            </a:r>
            <a:r>
              <a:rPr kumimoji="1" lang="en" altLang="zh-CN" dirty="0"/>
              <a:t>X</a:t>
            </a:r>
            <a:r>
              <a:rPr kumimoji="1" lang="zh-CN" altLang="en-US" dirty="0"/>
              <a:t>一致，即</a:t>
            </a:r>
            <a:r>
              <a:rPr kumimoji="1" lang="en" altLang="zh-CN" dirty="0"/>
              <a:t>X</a:t>
            </a:r>
            <a:r>
              <a:rPr kumimoji="1" lang="zh-CN" altLang="en-US" dirty="0"/>
              <a:t>所有元素都要进行标示，且顺序要对应</a:t>
            </a:r>
            <a:endParaRPr kumimoji="1" lang="en-US" altLang="zh-CN" dirty="0"/>
          </a:p>
          <a:p>
            <a:endParaRPr kumimoji="1" lang="en-US" altLang="zh-CN" dirty="0"/>
          </a:p>
          <a:p>
            <a:endParaRPr kumimoji="1" lang="en-US" altLang="zh-CN" dirty="0"/>
          </a:p>
          <a:p>
            <a:r>
              <a:rPr lang="en" altLang="zh-CN" sz="1200" b="0" i="0" u="none" strike="noStrike" kern="1200" dirty="0" err="1">
                <a:solidFill>
                  <a:schemeClr val="tx1"/>
                </a:solidFill>
                <a:effectLst/>
                <a:latin typeface="+mn-lt"/>
                <a:ea typeface="+mn-ea"/>
                <a:cs typeface="+mn-cs"/>
              </a:rPr>
              <a:t>startangle</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饼图中第一个部分的起始角度</a:t>
            </a:r>
            <a:endParaRPr lang="en-US" altLang="zh-CN" sz="1200" b="0" i="0" u="none" strike="noStrike" kern="1200" dirty="0">
              <a:solidFill>
                <a:schemeClr val="tx1"/>
              </a:solidFill>
              <a:effectLst/>
              <a:latin typeface="+mn-lt"/>
              <a:ea typeface="+mn-ea"/>
              <a:cs typeface="+mn-cs"/>
            </a:endParaRPr>
          </a:p>
          <a:p>
            <a:r>
              <a:rPr lang="en" altLang="zh-CN" sz="1200" b="0" i="0" u="none" strike="noStrike" kern="1200" dirty="0" err="1">
                <a:solidFill>
                  <a:schemeClr val="tx1"/>
                </a:solidFill>
                <a:effectLst/>
                <a:latin typeface="+mn-lt"/>
                <a:ea typeface="+mn-ea"/>
                <a:cs typeface="+mn-cs"/>
              </a:rPr>
              <a:t>counterclock</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设置饼图的方向，默认为</a:t>
            </a:r>
            <a:r>
              <a:rPr lang="en" altLang="zh-CN" sz="1200" b="0" i="0" u="none" strike="noStrike" kern="1200" dirty="0">
                <a:solidFill>
                  <a:schemeClr val="tx1"/>
                </a:solidFill>
                <a:effectLst/>
                <a:latin typeface="+mn-lt"/>
                <a:ea typeface="+mn-ea"/>
                <a:cs typeface="+mn-cs"/>
              </a:rPr>
              <a:t>True,</a:t>
            </a:r>
            <a:r>
              <a:rPr lang="zh-CN" altLang="en-US" sz="1200" b="0" i="0" u="none" strike="noStrike" kern="1200" dirty="0">
                <a:solidFill>
                  <a:schemeClr val="tx1"/>
                </a:solidFill>
                <a:effectLst/>
                <a:latin typeface="+mn-lt"/>
                <a:ea typeface="+mn-ea"/>
                <a:cs typeface="+mn-cs"/>
              </a:rPr>
              <a:t>表示逆时针方向，值为</a:t>
            </a:r>
            <a:r>
              <a:rPr lang="en" altLang="zh-CN" sz="1200" b="0" i="0" u="none" strike="noStrike" kern="1200" dirty="0">
                <a:solidFill>
                  <a:schemeClr val="tx1"/>
                </a:solidFill>
                <a:effectLst/>
                <a:latin typeface="+mn-lt"/>
                <a:ea typeface="+mn-ea"/>
                <a:cs typeface="+mn-cs"/>
              </a:rPr>
              <a:t>False</a:t>
            </a:r>
            <a:r>
              <a:rPr lang="zh-CN" altLang="en-US" sz="1200" b="0" i="0" u="none" strike="noStrike" kern="1200" dirty="0">
                <a:solidFill>
                  <a:schemeClr val="tx1"/>
                </a:solidFill>
                <a:effectLst/>
                <a:latin typeface="+mn-lt"/>
                <a:ea typeface="+mn-ea"/>
                <a:cs typeface="+mn-cs"/>
              </a:rPr>
              <a:t>时为顺时针方向</a:t>
            </a:r>
            <a:endParaRPr kumimoji="1"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13</a:t>
            </a:fld>
            <a:endParaRPr lang="zh-CN" altLang="en-US"/>
          </a:p>
        </p:txBody>
      </p:sp>
    </p:spTree>
    <p:extLst>
      <p:ext uri="{BB962C8B-B14F-4D97-AF65-F5344CB8AC3E}">
        <p14:creationId xmlns:p14="http://schemas.microsoft.com/office/powerpoint/2010/main" val="3672325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extLst>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extLst>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extLst>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551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extLst>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a:solidFill>
                  <a:schemeClr val="accent1"/>
                </a:solidFill>
              </a:rPr>
              <a:t>单击此处编辑母版标题样式</a:t>
            </a: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Codes/2201%20relplot.p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Codes/2203%20distplot.p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Codes/2208%20jointplot.py"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Codes/2208%20jointplot.py" TargetMode="External"/><Relationship Id="rId7" Type="http://schemas.openxmlformats.org/officeDocument/2006/relationships/image" Target="../media/image3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Codes/2209%20regplot.p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Codes/2210%20swarmplot.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Codes/2211%20boxenplot.py" TargetMode="External"/><Relationship Id="rId5" Type="http://schemas.openxmlformats.org/officeDocument/2006/relationships/hyperlink" Target="Codes/2212%20boxenplot%202.py" TargetMode="Externa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Codes/2213%20stripplot.py" TargetMode="External"/><Relationship Id="rId5" Type="http://schemas.openxmlformats.org/officeDocument/2006/relationships/hyperlink" Target="Codes/2214%20catplot.py" TargetMode="Externa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Codes/2215%20heatmap.py" TargetMode="External"/><Relationship Id="rId5" Type="http://schemas.openxmlformats.org/officeDocument/2006/relationships/hyperlink" Target="Codes/2216%20heatmap%202.py" TargetMode="Externa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Codes/2217%20clustermap.py" TargetMode="External"/><Relationship Id="rId5" Type="http://schemas.openxmlformats.org/officeDocument/2006/relationships/hyperlink" Target="Codes/2218%20clustermap%202.py" TargetMode="Externa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hyperlink" Target="https://blog.csdn.net/weixin_39777626/article/details/7859834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Codes/2219%20pairplot.p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Codes/2220%20pairplot%202.p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pc="600">
                <a:latin typeface="微软雅黑" panose="020B0503020204020204" pitchFamily="34" charset="-122"/>
                <a:ea typeface="微软雅黑" panose="020B0503020204020204" pitchFamily="34" charset="-122"/>
              </a:rPr>
              <a:t>大数据技术及应用</a:t>
            </a:r>
            <a:endParaRPr lang="zh-CN" altLang="en-US" spc="600" dirty="0">
              <a:latin typeface="微软雅黑" panose="020B0503020204020204" pitchFamily="34" charset="-122"/>
              <a:ea typeface="微软雅黑" panose="020B0503020204020204" pitchFamily="34" charset="-122"/>
            </a:endParaRPr>
          </a:p>
        </p:txBody>
      </p:sp>
      <p:sp>
        <p:nvSpPr>
          <p:cNvPr id="2" name="副标题 1"/>
          <p:cNvSpPr>
            <a:spLocks noGrp="1"/>
          </p:cNvSpPr>
          <p:nvPr>
            <p:ph type="subTitle" idx="1"/>
          </p:nvPr>
        </p:nvSpPr>
        <p:spPr>
          <a:xfrm>
            <a:off x="712802" y="4969566"/>
            <a:ext cx="7718396" cy="1551964"/>
          </a:xfrm>
        </p:spPr>
        <p:txBody>
          <a:bodyPr/>
          <a:lstStyle/>
          <a:p>
            <a:pPr marL="0" indent="0">
              <a:buNone/>
            </a:pPr>
            <a:r>
              <a:rPr lang="zh-CN" altLang="en-US" sz="2400" dirty="0">
                <a:latin typeface="Times New Roman" panose="02020603050405020304" pitchFamily="18" charset="0"/>
              </a:rPr>
              <a:t>王迪</a:t>
            </a:r>
            <a:endParaRPr lang="en-US" altLang="zh-CN" sz="2400" dirty="0">
              <a:latin typeface="Times New Roman" panose="02020603050405020304" pitchFamily="18" charset="0"/>
            </a:endParaRPr>
          </a:p>
          <a:p>
            <a:pPr marL="0" indent="0">
              <a:buNone/>
            </a:pPr>
            <a:r>
              <a:rPr lang="en-US" altLang="zh-CN" sz="2400" dirty="0" err="1">
                <a:latin typeface="Times New Roman" panose="02020603050405020304" pitchFamily="18" charset="0"/>
              </a:rPr>
              <a:t>d.wang@sjtu.edu.cn</a:t>
            </a:r>
            <a:endParaRPr lang="en-US" altLang="zh-CN" sz="2400" dirty="0">
              <a:latin typeface="Times New Roman" panose="02020603050405020304" pitchFamily="18" charset="0"/>
            </a:endParaRPr>
          </a:p>
          <a:p>
            <a:pPr marL="0" indent="0">
              <a:buNone/>
            </a:pPr>
            <a:r>
              <a:rPr lang="zh-CN" altLang="en-US" sz="2000" dirty="0">
                <a:latin typeface="Times New Roman" panose="02020603050405020304" pitchFamily="18" charset="0"/>
              </a:rPr>
              <a:t>机械与动力工程学院</a:t>
            </a:r>
            <a:endParaRPr lang="en-US" altLang="zh-CN" sz="2000" dirty="0">
              <a:latin typeface="Times New Roman" panose="02020603050405020304" pitchFamily="18" charset="0"/>
            </a:endParaRPr>
          </a:p>
        </p:txBody>
      </p:sp>
    </p:spTree>
    <p:extLst>
      <p:ext uri="{BB962C8B-B14F-4D97-AF65-F5344CB8AC3E}">
        <p14:creationId xmlns:p14="http://schemas.microsoft.com/office/powerpoint/2010/main" val="172288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散点图 </a:t>
            </a:r>
            <a:r>
              <a:rPr lang="en-US" altLang="zh-CN" dirty="0">
                <a:latin typeface="Times New Roman" panose="02020603050405020304" pitchFamily="18" charset="0"/>
                <a:ea typeface="黑体" panose="02010609060101010101" pitchFamily="49" charset="-122"/>
              </a:rPr>
              <a:t>scatter()</a:t>
            </a:r>
          </a:p>
        </p:txBody>
      </p:sp>
      <p:pic>
        <p:nvPicPr>
          <p:cNvPr id="4" name="图片 3">
            <a:extLst>
              <a:ext uri="{FF2B5EF4-FFF2-40B4-BE49-F238E27FC236}">
                <a16:creationId xmlns:a16="http://schemas.microsoft.com/office/drawing/2014/main" id="{A04924A5-5941-4377-9BBC-1F62DE4C4388}"/>
              </a:ext>
            </a:extLst>
          </p:cNvPr>
          <p:cNvPicPr>
            <a:picLocks noChangeAspect="1"/>
          </p:cNvPicPr>
          <p:nvPr/>
        </p:nvPicPr>
        <p:blipFill>
          <a:blip r:embed="rId3"/>
          <a:stretch>
            <a:fillRect/>
          </a:stretch>
        </p:blipFill>
        <p:spPr>
          <a:xfrm>
            <a:off x="4833588" y="2684740"/>
            <a:ext cx="4144724" cy="3108543"/>
          </a:xfrm>
          <a:prstGeom prst="rect">
            <a:avLst/>
          </a:prstGeom>
        </p:spPr>
      </p:pic>
      <p:sp>
        <p:nvSpPr>
          <p:cNvPr id="5" name="Rectangle 2">
            <a:extLst>
              <a:ext uri="{FF2B5EF4-FFF2-40B4-BE49-F238E27FC236}">
                <a16:creationId xmlns:a16="http://schemas.microsoft.com/office/drawing/2014/main" id="{96D7E94A-9A7A-4365-B7C1-3B7E9334D007}"/>
              </a:ext>
            </a:extLst>
          </p:cNvPr>
          <p:cNvSpPr>
            <a:spLocks noChangeArrowheads="1"/>
          </p:cNvSpPr>
          <p:nvPr/>
        </p:nvSpPr>
        <p:spPr bwMode="auto">
          <a:xfrm>
            <a:off x="165688" y="2320845"/>
            <a:ext cx="4468368" cy="38361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numpy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np</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N = </a:t>
            </a:r>
            <a:r>
              <a:rPr kumimoji="0" lang="zh-CN" altLang="zh-CN" sz="1400" b="0" i="0" u="none" strike="noStrike" cap="none" normalizeH="0" baseline="0" dirty="0">
                <a:ln>
                  <a:noFill/>
                </a:ln>
                <a:solidFill>
                  <a:srgbClr val="6897BB"/>
                </a:solidFill>
                <a:effectLst/>
                <a:latin typeface="Arial Unicode MS"/>
                <a:ea typeface="Fira Code"/>
              </a:rPr>
              <a:t>50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随机生成</a:t>
            </a:r>
            <a:r>
              <a:rPr kumimoji="0" lang="zh-CN" altLang="zh-CN" sz="1400" b="0" i="0" u="none" strike="noStrike" cap="none" normalizeH="0" baseline="0" dirty="0">
                <a:ln>
                  <a:noFill/>
                </a:ln>
                <a:solidFill>
                  <a:srgbClr val="808080"/>
                </a:solidFill>
                <a:effectLst/>
                <a:latin typeface="Arial Unicode MS"/>
                <a:ea typeface="Fira Code"/>
              </a:rPr>
              <a:t>N</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个数字，数字范围为</a:t>
            </a:r>
            <a:r>
              <a:rPr kumimoji="0" lang="zh-CN" altLang="zh-CN" sz="1400" b="0" i="0" u="none" strike="noStrike" cap="none" normalizeH="0" baseline="0" dirty="0">
                <a:ln>
                  <a:noFill/>
                </a:ln>
                <a:solidFill>
                  <a:srgbClr val="808080"/>
                </a:solidFill>
                <a:effectLst/>
                <a:latin typeface="Arial Unicode MS"/>
                <a:ea typeface="Fira Code"/>
              </a:rPr>
              <a:t>[0</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400" b="0" i="0" u="none" strike="noStrike" cap="none" normalizeH="0" baseline="0" dirty="0">
                <a:ln>
                  <a:noFill/>
                </a:ln>
                <a:solidFill>
                  <a:srgbClr val="808080"/>
                </a:solidFill>
                <a:effectLst/>
                <a:latin typeface="Arial Unicode MS"/>
                <a:ea typeface="Fira Code"/>
              </a:rPr>
              <a:t>1</a:t>
            </a:r>
            <a:r>
              <a:rPr kumimoji="0" lang="en-US" altLang="zh-CN" sz="1400" b="0" i="0" u="none" strike="noStrike" cap="none" normalizeH="0" baseline="0" dirty="0">
                <a:ln>
                  <a:noFill/>
                </a:ln>
                <a:solidFill>
                  <a:srgbClr val="808080"/>
                </a:solidFill>
                <a:effectLst/>
                <a:latin typeface="Arial Unicode MS"/>
                <a:ea typeface="Fira Code"/>
              </a:rPr>
              <a:t>)</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x = np.random.rand(N)</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y = np.random.rand(N)</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随机生成</a:t>
            </a:r>
            <a:r>
              <a:rPr kumimoji="0" lang="zh-CN" altLang="zh-CN" sz="1400" b="0" i="0" u="none" strike="noStrike" cap="none" normalizeH="0" baseline="0" dirty="0">
                <a:ln>
                  <a:noFill/>
                </a:ln>
                <a:solidFill>
                  <a:srgbClr val="808080"/>
                </a:solidFill>
                <a:effectLst/>
                <a:latin typeface="Arial Unicode MS"/>
                <a:ea typeface="Fira Code"/>
              </a:rPr>
              <a:t>N</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个数字，不同大小的数字表示不同的颜色</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colors = np.random.rand(N)</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控制散点大小</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area = (</a:t>
            </a:r>
            <a:r>
              <a:rPr kumimoji="0" lang="zh-CN" altLang="zh-CN" sz="1400" b="0" i="0" u="none" strike="noStrike" cap="none" normalizeH="0" baseline="0" dirty="0">
                <a:ln>
                  <a:noFill/>
                </a:ln>
                <a:solidFill>
                  <a:srgbClr val="6897BB"/>
                </a:solidFill>
                <a:effectLst/>
                <a:latin typeface="Arial Unicode MS"/>
                <a:ea typeface="Fira Code"/>
              </a:rPr>
              <a:t>30 </a:t>
            </a:r>
            <a:r>
              <a:rPr kumimoji="0" lang="zh-CN" altLang="zh-CN" sz="1400" b="0" i="0" u="none" strike="noStrike" cap="none" normalizeH="0" baseline="0" dirty="0">
                <a:ln>
                  <a:noFill/>
                </a:ln>
                <a:solidFill>
                  <a:srgbClr val="A9B7C6"/>
                </a:solidFill>
                <a:effectLst/>
                <a:latin typeface="Arial Unicode MS"/>
                <a:ea typeface="Fira Code"/>
              </a:rPr>
              <a:t>* np.random.rand(N))**</a:t>
            </a:r>
            <a:r>
              <a:rPr kumimoji="0" lang="zh-CN" altLang="zh-CN" sz="1400" b="0" i="0" u="none" strike="noStrike" cap="none" normalizeH="0" baseline="0" dirty="0">
                <a:ln>
                  <a:noFill/>
                </a:ln>
                <a:solidFill>
                  <a:srgbClr val="6897BB"/>
                </a:solidFill>
                <a:effectLst/>
                <a:latin typeface="Arial Unicode MS"/>
                <a:ea typeface="Fira Code"/>
              </a:rPr>
              <a:t>2</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alpha</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控制透明度，</a:t>
            </a:r>
            <a:r>
              <a:rPr kumimoji="0" lang="zh-CN" altLang="zh-CN" sz="1400" b="0" i="0" u="none" strike="noStrike" cap="none" normalizeH="0" baseline="0" dirty="0">
                <a:ln>
                  <a:noFill/>
                </a:ln>
                <a:solidFill>
                  <a:srgbClr val="808080"/>
                </a:solidFill>
                <a:effectLst/>
                <a:latin typeface="Arial Unicode MS"/>
                <a:ea typeface="Fira Code"/>
              </a:rPr>
              <a:t>1</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表示没有透明度</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plt.scatter(x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s</a:t>
            </a:r>
            <a:r>
              <a:rPr kumimoji="0" lang="zh-CN" altLang="zh-CN" sz="1400" b="0" i="0" u="none" strike="noStrike" cap="none" normalizeH="0" baseline="0" dirty="0">
                <a:ln>
                  <a:noFill/>
                </a:ln>
                <a:solidFill>
                  <a:srgbClr val="A9B7C6"/>
                </a:solidFill>
                <a:effectLst/>
                <a:latin typeface="Arial Unicode MS"/>
                <a:ea typeface="Fira Code"/>
              </a:rPr>
              <a:t>=area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=colors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alpha</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0.5</a:t>
            </a:r>
            <a:r>
              <a:rPr kumimoji="0" lang="zh-CN" altLang="zh-CN" sz="1400" b="0" i="0" u="none" strike="noStrike" cap="none" normalizeH="0" baseline="0" dirty="0">
                <a:ln>
                  <a:noFill/>
                </a:ln>
                <a:solidFill>
                  <a:srgbClr val="A9B7C6"/>
                </a:solidFill>
                <a:effectLst/>
                <a:latin typeface="Arial Unicode MS"/>
                <a:ea typeface="Fira Code"/>
              </a:rPr>
              <a:t>) </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142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柱状图 </a:t>
            </a:r>
            <a:r>
              <a:rPr lang="en-US" altLang="zh-CN" dirty="0">
                <a:latin typeface="Times New Roman" panose="02020603050405020304" pitchFamily="18" charset="0"/>
                <a:ea typeface="黑体" panose="02010609060101010101" pitchFamily="49" charset="-122"/>
              </a:rPr>
              <a:t>bar()</a:t>
            </a:r>
          </a:p>
        </p:txBody>
      </p:sp>
      <p:pic>
        <p:nvPicPr>
          <p:cNvPr id="2" name="图片 1">
            <a:extLst>
              <a:ext uri="{FF2B5EF4-FFF2-40B4-BE49-F238E27FC236}">
                <a16:creationId xmlns:a16="http://schemas.microsoft.com/office/drawing/2014/main" id="{D69D8A3D-1DFA-4D87-BC45-076CD8BF7433}"/>
              </a:ext>
            </a:extLst>
          </p:cNvPr>
          <p:cNvPicPr>
            <a:picLocks noChangeAspect="1"/>
          </p:cNvPicPr>
          <p:nvPr/>
        </p:nvPicPr>
        <p:blipFill>
          <a:blip r:embed="rId3"/>
          <a:stretch>
            <a:fillRect/>
          </a:stretch>
        </p:blipFill>
        <p:spPr>
          <a:xfrm>
            <a:off x="4760725" y="2813265"/>
            <a:ext cx="4037601" cy="3028201"/>
          </a:xfrm>
          <a:prstGeom prst="rect">
            <a:avLst/>
          </a:prstGeom>
        </p:spPr>
      </p:pic>
      <p:sp>
        <p:nvSpPr>
          <p:cNvPr id="7" name="Rectangle 1">
            <a:extLst>
              <a:ext uri="{FF2B5EF4-FFF2-40B4-BE49-F238E27FC236}">
                <a16:creationId xmlns:a16="http://schemas.microsoft.com/office/drawing/2014/main" id="{276BA489-3CF9-4790-8BE0-978F24879BF3}"/>
              </a:ext>
            </a:extLst>
          </p:cNvPr>
          <p:cNvSpPr>
            <a:spLocks noChangeArrowheads="1"/>
          </p:cNvSpPr>
          <p:nvPr/>
        </p:nvSpPr>
        <p:spPr bwMode="auto">
          <a:xfrm>
            <a:off x="277811" y="3082569"/>
            <a:ext cx="4132840" cy="24895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cities = [</a:t>
            </a:r>
            <a:r>
              <a:rPr kumimoji="0" lang="zh-CN" altLang="zh-CN" sz="1400" b="0" i="0" u="none" strike="noStrike" cap="none" normalizeH="0" baseline="0" dirty="0">
                <a:ln>
                  <a:noFill/>
                </a:ln>
                <a:solidFill>
                  <a:srgbClr val="6A8759"/>
                </a:solidFill>
                <a:effectLst/>
                <a:latin typeface="Arial Unicode MS"/>
                <a:ea typeface="Fira Code"/>
              </a:rPr>
              <a:t>'Beijing'</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'Shanghai'</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'Tianjin'</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'Chongqing'</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gdps = [</a:t>
            </a:r>
            <a:r>
              <a:rPr kumimoji="0" lang="zh-CN" altLang="zh-CN" sz="1400" b="0" i="0" u="none" strike="noStrike" cap="none" normalizeH="0" baseline="0" dirty="0">
                <a:ln>
                  <a:noFill/>
                </a:ln>
                <a:solidFill>
                  <a:srgbClr val="6897BB"/>
                </a:solidFill>
                <a:effectLst/>
                <a:latin typeface="Arial Unicode MS"/>
                <a:ea typeface="Fira Code"/>
              </a:rPr>
              <a:t>35371.3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38155.32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14104.28</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23605.77</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plt.bar(cities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gdps)</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'City'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'GDP in 2019'</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753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条形图 </a:t>
            </a:r>
            <a:r>
              <a:rPr lang="en-US" altLang="zh-CN" dirty="0" err="1">
                <a:latin typeface="Times New Roman" panose="02020603050405020304" pitchFamily="18" charset="0"/>
                <a:ea typeface="黑体" panose="02010609060101010101" pitchFamily="49" charset="-122"/>
              </a:rPr>
              <a:t>barh</a:t>
            </a:r>
            <a:r>
              <a:rPr lang="en-US" altLang="zh-CN" dirty="0">
                <a:latin typeface="Times New Roman" panose="02020603050405020304" pitchFamily="18" charset="0"/>
                <a:ea typeface="黑体" panose="02010609060101010101" pitchFamily="49" charset="-122"/>
              </a:rPr>
              <a:t>()</a:t>
            </a:r>
          </a:p>
        </p:txBody>
      </p:sp>
      <p:pic>
        <p:nvPicPr>
          <p:cNvPr id="2" name="图片 1">
            <a:extLst>
              <a:ext uri="{FF2B5EF4-FFF2-40B4-BE49-F238E27FC236}">
                <a16:creationId xmlns:a16="http://schemas.microsoft.com/office/drawing/2014/main" id="{D69D8A3D-1DFA-4D87-BC45-076CD8BF74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60725" y="2813265"/>
            <a:ext cx="4037601" cy="3028200"/>
          </a:xfrm>
          <a:prstGeom prst="rect">
            <a:avLst/>
          </a:prstGeom>
        </p:spPr>
      </p:pic>
      <p:sp>
        <p:nvSpPr>
          <p:cNvPr id="7" name="Rectangle 1">
            <a:extLst>
              <a:ext uri="{FF2B5EF4-FFF2-40B4-BE49-F238E27FC236}">
                <a16:creationId xmlns:a16="http://schemas.microsoft.com/office/drawing/2014/main" id="{276BA489-3CF9-4790-8BE0-978F24879BF3}"/>
              </a:ext>
            </a:extLst>
          </p:cNvPr>
          <p:cNvSpPr>
            <a:spLocks noChangeArrowheads="1"/>
          </p:cNvSpPr>
          <p:nvPr/>
        </p:nvSpPr>
        <p:spPr bwMode="auto">
          <a:xfrm>
            <a:off x="277811" y="3082569"/>
            <a:ext cx="4132840" cy="24895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cities = [</a:t>
            </a:r>
            <a:r>
              <a:rPr kumimoji="0" lang="zh-CN" altLang="zh-CN" sz="1400" b="0" i="0" u="none" strike="noStrike" cap="none" normalizeH="0" baseline="0" dirty="0">
                <a:ln>
                  <a:noFill/>
                </a:ln>
                <a:solidFill>
                  <a:srgbClr val="6A8759"/>
                </a:solidFill>
                <a:effectLst/>
                <a:latin typeface="Arial Unicode MS"/>
                <a:ea typeface="Fira Code"/>
              </a:rPr>
              <a:t>'Beijing'</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'Shanghai'</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'Tianjin'</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'Chongqing'</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gdps = [</a:t>
            </a:r>
            <a:r>
              <a:rPr kumimoji="0" lang="zh-CN" altLang="zh-CN" sz="1400" b="0" i="0" u="none" strike="noStrike" cap="none" normalizeH="0" baseline="0" dirty="0">
                <a:ln>
                  <a:noFill/>
                </a:ln>
                <a:solidFill>
                  <a:srgbClr val="6897BB"/>
                </a:solidFill>
                <a:effectLst/>
                <a:latin typeface="Arial Unicode MS"/>
                <a:ea typeface="Fira Code"/>
              </a:rPr>
              <a:t>35371.3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38155.32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14104.28</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23605.77</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plt.bar</a:t>
            </a:r>
            <a:r>
              <a:rPr kumimoji="0" lang="en-US" altLang="zh-CN" sz="1400" b="0" i="0" u="none" strike="noStrike" cap="none" normalizeH="0" baseline="0" dirty="0">
                <a:ln>
                  <a:noFill/>
                </a:ln>
                <a:solidFill>
                  <a:srgbClr val="A9B7C6"/>
                </a:solidFill>
                <a:effectLst/>
                <a:latin typeface="Arial Unicode MS"/>
                <a:ea typeface="Fira Code"/>
              </a:rPr>
              <a:t>h</a:t>
            </a:r>
            <a:r>
              <a:rPr kumimoji="0" lang="zh-CN" altLang="zh-CN" sz="1400" b="0" i="0" u="none" strike="noStrike" cap="none" normalizeH="0" baseline="0" dirty="0">
                <a:ln>
                  <a:noFill/>
                </a:ln>
                <a:solidFill>
                  <a:srgbClr val="A9B7C6"/>
                </a:solidFill>
                <a:effectLst/>
                <a:latin typeface="Arial Unicode MS"/>
                <a:ea typeface="Fira Code"/>
              </a:rPr>
              <a:t>(cities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gdps)</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a:t>
            </a:r>
            <a:r>
              <a:rPr kumimoji="0" lang="en-US" altLang="zh-CN" sz="1400" b="0" i="0" u="none" strike="noStrike" cap="none" normalizeH="0" baseline="0" dirty="0">
                <a:ln>
                  <a:noFill/>
                </a:ln>
                <a:solidFill>
                  <a:srgbClr val="A9B7C6"/>
                </a:solidFill>
                <a:effectLst/>
                <a:latin typeface="Arial Unicode MS"/>
                <a:ea typeface="Fira Code"/>
              </a:rPr>
              <a:t>y</a:t>
            </a:r>
            <a:r>
              <a:rPr kumimoji="0" lang="zh-CN" altLang="zh-CN" sz="1400" b="0" i="0" u="none" strike="noStrike" cap="none" normalizeH="0" baseline="0" dirty="0">
                <a:ln>
                  <a:noFill/>
                </a:ln>
                <a:solidFill>
                  <a:srgbClr val="A9B7C6"/>
                </a:solidFill>
                <a:effectLst/>
                <a:latin typeface="Arial Unicode MS"/>
                <a:ea typeface="Fira Code"/>
              </a:rPr>
              <a:t>label(</a:t>
            </a:r>
            <a:r>
              <a:rPr kumimoji="0" lang="zh-CN" altLang="zh-CN" sz="1400" b="0" i="0" u="none" strike="noStrike" cap="none" normalizeH="0" baseline="0" dirty="0">
                <a:ln>
                  <a:noFill/>
                </a:ln>
                <a:solidFill>
                  <a:srgbClr val="6A8759"/>
                </a:solidFill>
                <a:effectLst/>
                <a:latin typeface="Arial Unicode MS"/>
                <a:ea typeface="Fira Code"/>
              </a:rPr>
              <a:t>'City'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a:t>
            </a:r>
            <a:r>
              <a:rPr kumimoji="0" lang="en-US" altLang="zh-CN" sz="1400" b="0" i="0" u="none" strike="noStrike" cap="none" normalizeH="0" baseline="0" dirty="0">
                <a:ln>
                  <a:noFill/>
                </a:ln>
                <a:solidFill>
                  <a:srgbClr val="A9B7C6"/>
                </a:solidFill>
                <a:effectLst/>
                <a:latin typeface="Arial Unicode MS"/>
                <a:ea typeface="Fira Code"/>
              </a:rPr>
              <a:t>x</a:t>
            </a:r>
            <a:r>
              <a:rPr kumimoji="0" lang="zh-CN" altLang="zh-CN" sz="1400" b="0" i="0" u="none" strike="noStrike" cap="none" normalizeH="0" baseline="0" dirty="0">
                <a:ln>
                  <a:noFill/>
                </a:ln>
                <a:solidFill>
                  <a:srgbClr val="A9B7C6"/>
                </a:solidFill>
                <a:effectLst/>
                <a:latin typeface="Arial Unicode MS"/>
                <a:ea typeface="Fira Code"/>
              </a:rPr>
              <a:t>label(</a:t>
            </a:r>
            <a:r>
              <a:rPr kumimoji="0" lang="zh-CN" altLang="zh-CN" sz="1400" b="0" i="0" u="none" strike="noStrike" cap="none" normalizeH="0" baseline="0" dirty="0">
                <a:ln>
                  <a:noFill/>
                </a:ln>
                <a:solidFill>
                  <a:srgbClr val="6A8759"/>
                </a:solidFill>
                <a:effectLst/>
                <a:latin typeface="Arial Unicode MS"/>
                <a:ea typeface="Fira Code"/>
              </a:rPr>
              <a:t>'GDP in 2019'</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802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饼图 </a:t>
            </a:r>
            <a:r>
              <a:rPr lang="en-US" altLang="zh-CN" dirty="0">
                <a:latin typeface="Times New Roman" panose="02020603050405020304" pitchFamily="18" charset="0"/>
                <a:ea typeface="黑体" panose="02010609060101010101" pitchFamily="49" charset="-122"/>
              </a:rPr>
              <a:t>pie()</a:t>
            </a:r>
          </a:p>
        </p:txBody>
      </p:sp>
      <p:sp>
        <p:nvSpPr>
          <p:cNvPr id="4" name="Rectangle 1">
            <a:extLst>
              <a:ext uri="{FF2B5EF4-FFF2-40B4-BE49-F238E27FC236}">
                <a16:creationId xmlns:a16="http://schemas.microsoft.com/office/drawing/2014/main" id="{6805271C-6C3E-456A-B5F5-1112A9836405}"/>
              </a:ext>
            </a:extLst>
          </p:cNvPr>
          <p:cNvSpPr>
            <a:spLocks noChangeArrowheads="1"/>
          </p:cNvSpPr>
          <p:nvPr/>
        </p:nvSpPr>
        <p:spPr bwMode="auto">
          <a:xfrm>
            <a:off x="256590" y="2931594"/>
            <a:ext cx="5260848" cy="27588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Pie chart, where the slices will be ordered and plotted counter-clockwise:</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labels = </a:t>
            </a:r>
            <a:r>
              <a:rPr kumimoji="0" lang="zh-CN" altLang="zh-CN" sz="1400" b="0" i="0" u="none" strike="noStrike" cap="none" normalizeH="0" baseline="0" dirty="0">
                <a:ln>
                  <a:noFill/>
                </a:ln>
                <a:solidFill>
                  <a:srgbClr val="6A8759"/>
                </a:solidFill>
                <a:effectLst/>
                <a:latin typeface="Arial Unicode MS"/>
                <a:ea typeface="Fira Code"/>
              </a:rPr>
              <a:t>'Frogs'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'Hogs'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'Dogs'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'Logs'</a:t>
            </a:r>
            <a:br>
              <a:rPr kumimoji="0" lang="zh-CN" altLang="zh-CN" sz="1400" b="0" i="0" u="none" strike="noStrike" cap="none" normalizeH="0" baseline="0" dirty="0">
                <a:ln>
                  <a:noFill/>
                </a:ln>
                <a:solidFill>
                  <a:srgbClr val="6A8759"/>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sizes = [</a:t>
            </a:r>
            <a:r>
              <a:rPr kumimoji="0" lang="zh-CN" altLang="zh-CN" sz="1400" b="0" i="0" u="none" strike="noStrike" cap="none" normalizeH="0" baseline="0" dirty="0">
                <a:ln>
                  <a:noFill/>
                </a:ln>
                <a:solidFill>
                  <a:srgbClr val="6897BB"/>
                </a:solidFill>
                <a:effectLst/>
                <a:latin typeface="Arial Unicode MS"/>
                <a:ea typeface="Fira Code"/>
              </a:rPr>
              <a:t>15</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45</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10</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explode =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only "explode" the 2nd slice (i.e. 'Hogs')</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plt.pie(sizes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explode</a:t>
            </a:r>
            <a:r>
              <a:rPr kumimoji="0" lang="zh-CN" altLang="zh-CN" sz="1400" b="0" i="0" u="none" strike="noStrike" cap="none" normalizeH="0" baseline="0" dirty="0">
                <a:ln>
                  <a:noFill/>
                </a:ln>
                <a:solidFill>
                  <a:srgbClr val="A9B7C6"/>
                </a:solidFill>
                <a:effectLst/>
                <a:latin typeface="Arial Unicode MS"/>
                <a:ea typeface="Fira Code"/>
              </a:rPr>
              <a:t>=explode</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labels</a:t>
            </a:r>
            <a:r>
              <a:rPr kumimoji="0" lang="zh-CN" altLang="zh-CN" sz="1400" b="0" i="0" u="none" strike="noStrike" cap="none" normalizeH="0" baseline="0" dirty="0">
                <a:ln>
                  <a:noFill/>
                </a:ln>
                <a:solidFill>
                  <a:srgbClr val="A9B7C6"/>
                </a:solidFill>
                <a:effectLst/>
                <a:latin typeface="Arial Unicode MS"/>
                <a:ea typeface="Fira Code"/>
              </a:rPr>
              <a:t>=labels</a:t>
            </a:r>
            <a:r>
              <a:rPr kumimoji="0" lang="zh-CN" altLang="zh-CN" sz="1400" b="0" i="0" u="none" strike="noStrike" cap="none" normalizeH="0" baseline="0" dirty="0">
                <a:ln>
                  <a:noFill/>
                </a:ln>
                <a:solidFill>
                  <a:srgbClr val="CC7832"/>
                </a:solidFill>
                <a:effectLst/>
                <a:latin typeface="Arial Unicode MS"/>
                <a:ea typeface="Fira Code"/>
              </a:rPr>
              <a:t>, </a:t>
            </a:r>
            <a:r>
              <a:rPr kumimoji="0" lang="en-US"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autopct</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'%1.1f%%'</a:t>
            </a:r>
            <a:r>
              <a:rPr kumimoji="0" lang="zh-CN" altLang="zh-CN" sz="1400" b="0" i="0" u="none" strike="noStrike" cap="none" normalizeH="0" baseline="0" dirty="0">
                <a:ln>
                  <a:noFill/>
                </a:ln>
                <a:solidFill>
                  <a:srgbClr val="CC7832"/>
                </a:solidFill>
                <a:effectLst/>
                <a:latin typeface="Arial Unicode MS"/>
                <a:ea typeface="Fira Code"/>
              </a:rPr>
              <a:t>,</a:t>
            </a:r>
            <a:r>
              <a:rPr kumimoji="0" lang="zh-CN" altLang="zh-CN" sz="1400" b="0" i="0" u="none" strike="noStrike" cap="none" normalizeH="0" baseline="0" dirty="0">
                <a:ln>
                  <a:noFill/>
                </a:ln>
                <a:solidFill>
                  <a:srgbClr val="AA4926"/>
                </a:solidFill>
                <a:effectLst/>
                <a:latin typeface="Arial Unicode MS"/>
                <a:ea typeface="Fira Code"/>
              </a:rPr>
              <a:t>shadow</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True, </a:t>
            </a:r>
            <a:r>
              <a:rPr kumimoji="0" lang="zh-CN" altLang="zh-CN" sz="1400" b="0" i="0" u="none" strike="noStrike" cap="none" normalizeH="0" baseline="0" dirty="0">
                <a:ln>
                  <a:noFill/>
                </a:ln>
                <a:solidFill>
                  <a:srgbClr val="AA4926"/>
                </a:solidFill>
                <a:effectLst/>
                <a:latin typeface="Arial Unicode MS"/>
                <a:ea typeface="Fira Code"/>
              </a:rPr>
              <a:t>startangle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90</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74EEFFFF-A49A-47C0-8544-96410CF1C54B}"/>
              </a:ext>
            </a:extLst>
          </p:cNvPr>
          <p:cNvPicPr>
            <a:picLocks noChangeAspect="1"/>
          </p:cNvPicPr>
          <p:nvPr/>
        </p:nvPicPr>
        <p:blipFill>
          <a:blip r:embed="rId3"/>
          <a:stretch>
            <a:fillRect/>
          </a:stretch>
        </p:blipFill>
        <p:spPr>
          <a:xfrm>
            <a:off x="5425440" y="3045710"/>
            <a:ext cx="3669792" cy="2752344"/>
          </a:xfrm>
          <a:prstGeom prst="rect">
            <a:avLst/>
          </a:prstGeom>
        </p:spPr>
      </p:pic>
    </p:spTree>
    <p:extLst>
      <p:ext uri="{BB962C8B-B14F-4D97-AF65-F5344CB8AC3E}">
        <p14:creationId xmlns:p14="http://schemas.microsoft.com/office/powerpoint/2010/main" val="74705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直方图 </a:t>
            </a:r>
            <a:r>
              <a:rPr lang="en-US" altLang="zh-CN" dirty="0">
                <a:latin typeface="Times New Roman" panose="02020603050405020304" pitchFamily="18" charset="0"/>
                <a:ea typeface="黑体" panose="02010609060101010101" pitchFamily="49" charset="-122"/>
              </a:rPr>
              <a:t>hist()</a:t>
            </a:r>
          </a:p>
        </p:txBody>
      </p:sp>
      <p:pic>
        <p:nvPicPr>
          <p:cNvPr id="7" name="图片 6">
            <a:extLst>
              <a:ext uri="{FF2B5EF4-FFF2-40B4-BE49-F238E27FC236}">
                <a16:creationId xmlns:a16="http://schemas.microsoft.com/office/drawing/2014/main" id="{FA18D6A3-4916-4911-827F-9A0FBDFD5A38}"/>
              </a:ext>
            </a:extLst>
          </p:cNvPr>
          <p:cNvPicPr>
            <a:picLocks noChangeAspect="1"/>
          </p:cNvPicPr>
          <p:nvPr/>
        </p:nvPicPr>
        <p:blipFill>
          <a:blip r:embed="rId3"/>
          <a:stretch>
            <a:fillRect/>
          </a:stretch>
        </p:blipFill>
        <p:spPr>
          <a:xfrm>
            <a:off x="4628709" y="2600670"/>
            <a:ext cx="4453695" cy="3340271"/>
          </a:xfrm>
          <a:prstGeom prst="rect">
            <a:avLst/>
          </a:prstGeom>
        </p:spPr>
      </p:pic>
      <p:sp>
        <p:nvSpPr>
          <p:cNvPr id="8" name="Rectangle 3">
            <a:extLst>
              <a:ext uri="{FF2B5EF4-FFF2-40B4-BE49-F238E27FC236}">
                <a16:creationId xmlns:a16="http://schemas.microsoft.com/office/drawing/2014/main" id="{72C49845-C86D-41A7-BDBD-FA19C1AAE0F4}"/>
              </a:ext>
            </a:extLst>
          </p:cNvPr>
          <p:cNvSpPr>
            <a:spLocks noChangeArrowheads="1"/>
          </p:cNvSpPr>
          <p:nvPr/>
        </p:nvSpPr>
        <p:spPr bwMode="auto">
          <a:xfrm>
            <a:off x="160833" y="2305938"/>
            <a:ext cx="4354460" cy="394024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a:ln>
                  <a:noFill/>
                </a:ln>
                <a:solidFill>
                  <a:srgbClr val="CC7832"/>
                </a:solidFill>
                <a:effectLst/>
                <a:latin typeface="Arial Unicode MS"/>
                <a:ea typeface="Fira Code"/>
              </a:rPr>
              <a:t>import </a:t>
            </a:r>
            <a:r>
              <a:rPr kumimoji="0" lang="zh-CN" altLang="zh-CN" sz="1400" b="0" i="0" u="none" strike="noStrike" cap="none" normalizeH="0" baseline="0">
                <a:ln>
                  <a:noFill/>
                </a:ln>
                <a:solidFill>
                  <a:srgbClr val="A9B7C6"/>
                </a:solidFill>
                <a:effectLst/>
                <a:latin typeface="Arial Unicode MS"/>
                <a:ea typeface="Fira Code"/>
              </a:rPr>
              <a:t>numpy </a:t>
            </a:r>
            <a:r>
              <a:rPr kumimoji="0" lang="zh-CN" altLang="zh-CN" sz="1400" b="0" i="0" u="none" strike="noStrike" cap="none" normalizeH="0" baseline="0">
                <a:ln>
                  <a:noFill/>
                </a:ln>
                <a:solidFill>
                  <a:srgbClr val="CC7832"/>
                </a:solidFill>
                <a:effectLst/>
                <a:latin typeface="Arial Unicode MS"/>
                <a:ea typeface="Fira Code"/>
              </a:rPr>
              <a:t>as </a:t>
            </a:r>
            <a:r>
              <a:rPr kumimoji="0" lang="zh-CN" altLang="zh-CN" sz="1400" b="0" i="0" u="none" strike="noStrike" cap="none" normalizeH="0" baseline="0">
                <a:ln>
                  <a:noFill/>
                </a:ln>
                <a:solidFill>
                  <a:srgbClr val="A9B7C6"/>
                </a:solidFill>
                <a:effectLst/>
                <a:latin typeface="Arial Unicode MS"/>
                <a:ea typeface="Fira Code"/>
              </a:rPr>
              <a:t>np</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CC7832"/>
                </a:solidFill>
                <a:effectLst/>
                <a:latin typeface="Arial Unicode MS"/>
                <a:ea typeface="Fira Code"/>
              </a:rPr>
              <a:t>import </a:t>
            </a:r>
            <a:r>
              <a:rPr kumimoji="0" lang="zh-CN" altLang="zh-CN" sz="1400" b="0" i="0" u="none" strike="noStrike" cap="none" normalizeH="0" baseline="0">
                <a:ln>
                  <a:noFill/>
                </a:ln>
                <a:solidFill>
                  <a:srgbClr val="A9B7C6"/>
                </a:solidFill>
                <a:effectLst/>
                <a:latin typeface="Arial Unicode MS"/>
                <a:ea typeface="Fira Code"/>
              </a:rPr>
              <a:t>matplotlib.pyplot </a:t>
            </a:r>
            <a:r>
              <a:rPr kumimoji="0" lang="zh-CN" altLang="zh-CN" sz="1400" b="0" i="0" u="none" strike="noStrike" cap="none" normalizeH="0" baseline="0">
                <a:ln>
                  <a:noFill/>
                </a:ln>
                <a:solidFill>
                  <a:srgbClr val="CC7832"/>
                </a:solidFill>
                <a:effectLst/>
                <a:latin typeface="Arial Unicode MS"/>
                <a:ea typeface="Fira Code"/>
              </a:rPr>
              <a:t>as </a:t>
            </a:r>
            <a:r>
              <a:rPr kumimoji="0" lang="zh-CN" altLang="zh-CN" sz="1400" b="0" i="0" u="none" strike="noStrike" cap="none" normalizeH="0" baseline="0">
                <a:ln>
                  <a:noFill/>
                </a:ln>
                <a:solidFill>
                  <a:srgbClr val="A9B7C6"/>
                </a:solidFill>
                <a:effectLst/>
                <a:latin typeface="Arial Unicode MS"/>
                <a:ea typeface="Fira Code"/>
              </a:rPr>
              <a:t>plt</a:t>
            </a:r>
            <a:br>
              <a:rPr kumimoji="0" lang="zh-CN" altLang="zh-CN" sz="1400" b="0" i="0" u="none" strike="noStrike" cap="none" normalizeH="0" baseline="0">
                <a:ln>
                  <a:noFill/>
                </a:ln>
                <a:solidFill>
                  <a:srgbClr val="A9B7C6"/>
                </a:solidFill>
                <a:effectLst/>
                <a:latin typeface="Arial Unicode MS"/>
                <a:ea typeface="Fira Code"/>
              </a:rPr>
            </a:b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mu</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A9B7C6"/>
                </a:solidFill>
                <a:effectLst/>
                <a:latin typeface="Arial Unicode MS"/>
                <a:ea typeface="Fira Code"/>
              </a:rPr>
              <a:t>sigma = </a:t>
            </a:r>
            <a:r>
              <a:rPr kumimoji="0" lang="zh-CN" altLang="zh-CN" sz="1400" b="0" i="0" u="none" strike="noStrike" cap="none" normalizeH="0" baseline="0">
                <a:ln>
                  <a:noFill/>
                </a:ln>
                <a:solidFill>
                  <a:srgbClr val="6897BB"/>
                </a:solidFill>
                <a:effectLst/>
                <a:latin typeface="Arial Unicode MS"/>
                <a:ea typeface="Fira Code"/>
              </a:rPr>
              <a:t>100</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6897BB"/>
                </a:solidFill>
                <a:effectLst/>
                <a:latin typeface="Arial Unicode MS"/>
                <a:ea typeface="Fira Code"/>
              </a:rPr>
              <a:t>15</a:t>
            </a:r>
            <a:br>
              <a:rPr kumimoji="0" lang="zh-CN" altLang="zh-CN" sz="1400" b="0" i="0" u="none" strike="noStrike" cap="none" normalizeH="0" baseline="0">
                <a:ln>
                  <a:noFill/>
                </a:ln>
                <a:solidFill>
                  <a:srgbClr val="6897BB"/>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x = mu + sigma * np.random.randn(</a:t>
            </a:r>
            <a:r>
              <a:rPr kumimoji="0" lang="zh-CN" altLang="zh-CN" sz="1400" b="0" i="0" u="none" strike="noStrike" cap="none" normalizeH="0" baseline="0">
                <a:ln>
                  <a:noFill/>
                </a:ln>
                <a:solidFill>
                  <a:srgbClr val="6897BB"/>
                </a:solidFill>
                <a:effectLst/>
                <a:latin typeface="Arial Unicode MS"/>
                <a:ea typeface="Fira Code"/>
              </a:rPr>
              <a:t>10000</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plt.hist(x</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6897BB"/>
                </a:solidFill>
                <a:effectLst/>
                <a:latin typeface="Arial Unicode MS"/>
                <a:ea typeface="Fira Code"/>
              </a:rPr>
              <a:t>50</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AA4926"/>
                </a:solidFill>
                <a:effectLst/>
                <a:latin typeface="Arial Unicode MS"/>
                <a:ea typeface="Fira Code"/>
              </a:rPr>
              <a:t>alpha</a:t>
            </a:r>
            <a:r>
              <a:rPr kumimoji="0" lang="zh-CN" altLang="zh-CN" sz="1400" b="0" i="0" u="none" strike="noStrike" cap="none" normalizeH="0" baseline="0">
                <a:ln>
                  <a:noFill/>
                </a:ln>
                <a:solidFill>
                  <a:srgbClr val="A9B7C6"/>
                </a:solidFill>
                <a:effectLst/>
                <a:latin typeface="Arial Unicode MS"/>
                <a:ea typeface="Fira Code"/>
              </a:rPr>
              <a:t>=</a:t>
            </a:r>
            <a:r>
              <a:rPr kumimoji="0" lang="zh-CN" altLang="zh-CN" sz="1400" b="0" i="0" u="none" strike="noStrike" cap="none" normalizeH="0" baseline="0">
                <a:ln>
                  <a:noFill/>
                </a:ln>
                <a:solidFill>
                  <a:srgbClr val="6897BB"/>
                </a:solidFill>
                <a:effectLst/>
                <a:latin typeface="Arial Unicode MS"/>
                <a:ea typeface="Fira Code"/>
              </a:rPr>
              <a:t>0.75</a:t>
            </a:r>
            <a:r>
              <a:rPr kumimoji="0" lang="zh-CN" altLang="zh-CN" sz="1400" b="0" i="0" u="none" strike="noStrike" cap="none" normalizeH="0" baseline="0">
                <a:ln>
                  <a:noFill/>
                </a:ln>
                <a:solidFill>
                  <a:srgbClr val="A9B7C6"/>
                </a:solidFill>
                <a:effectLst/>
                <a:latin typeface="Arial Unicode MS"/>
                <a:ea typeface="Fira Code"/>
              </a:rPr>
              <a:t>)  </a:t>
            </a:r>
            <a:r>
              <a:rPr kumimoji="0" lang="zh-CN" altLang="zh-CN" sz="1400" b="0" i="0" u="none" strike="noStrike" cap="none" normalizeH="0" baseline="0">
                <a:ln>
                  <a:noFill/>
                </a:ln>
                <a:solidFill>
                  <a:srgbClr val="808080"/>
                </a:solidFill>
                <a:effectLst/>
                <a:latin typeface="Arial Unicode MS"/>
                <a:ea typeface="Fira Code"/>
              </a:rPr>
              <a:t># 50</a:t>
            </a:r>
            <a: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t>代表划分为</a:t>
            </a:r>
            <a:r>
              <a:rPr kumimoji="0" lang="zh-CN" altLang="zh-CN" sz="1400" b="0" i="0" u="none" strike="noStrike" cap="none" normalizeH="0" baseline="0">
                <a:ln>
                  <a:noFill/>
                </a:ln>
                <a:solidFill>
                  <a:srgbClr val="808080"/>
                </a:solidFill>
                <a:effectLst/>
                <a:latin typeface="Arial Unicode MS"/>
                <a:ea typeface="Fira Code"/>
              </a:rPr>
              <a:t>50</a:t>
            </a:r>
            <a: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t>个区间</a:t>
            </a:r>
            <a:b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a:ln>
                  <a:noFill/>
                </a:ln>
                <a:solidFill>
                  <a:srgbClr val="A9B7C6"/>
                </a:solidFill>
                <a:effectLst/>
                <a:latin typeface="Arial Unicode MS"/>
                <a:ea typeface="Fira Code"/>
              </a:rPr>
              <a:t>plt.xlabel(</a:t>
            </a:r>
            <a:r>
              <a:rPr kumimoji="0" lang="zh-CN" altLang="zh-CN" sz="1400" b="0" i="0" u="none" strike="noStrike" cap="none" normalizeH="0" baseline="0">
                <a:ln>
                  <a:noFill/>
                </a:ln>
                <a:solidFill>
                  <a:srgbClr val="6A8759"/>
                </a:solidFill>
                <a:effectLst/>
                <a:latin typeface="Arial Unicode MS"/>
                <a:ea typeface="Fira Code"/>
              </a:rPr>
              <a:t>'Smarts'</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plt.ylabel(</a:t>
            </a:r>
            <a:r>
              <a:rPr kumimoji="0" lang="zh-CN" altLang="zh-CN" sz="1400" b="0" i="0" u="none" strike="noStrike" cap="none" normalizeH="0" baseline="0">
                <a:ln>
                  <a:noFill/>
                </a:ln>
                <a:solidFill>
                  <a:srgbClr val="6A8759"/>
                </a:solidFill>
                <a:effectLst/>
                <a:latin typeface="Arial Unicode MS"/>
                <a:ea typeface="Fira Code"/>
              </a:rPr>
              <a:t>'Frequency'</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808080"/>
                </a:solidFill>
                <a:effectLst/>
                <a:latin typeface="Arial Unicode MS"/>
                <a:ea typeface="Fira Code"/>
              </a:rPr>
              <a:t># </a:t>
            </a:r>
            <a: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t>使用</a:t>
            </a:r>
            <a:r>
              <a:rPr kumimoji="0" lang="zh-CN" altLang="zh-CN" sz="1400" b="0" i="0" u="none" strike="noStrike" cap="none" normalizeH="0" baseline="0">
                <a:ln>
                  <a:noFill/>
                </a:ln>
                <a:solidFill>
                  <a:srgbClr val="808080"/>
                </a:solidFill>
                <a:effectLst/>
                <a:latin typeface="Arial Unicode MS"/>
                <a:ea typeface="Fira Code"/>
              </a:rPr>
              <a:t>'$ $'</a:t>
            </a:r>
            <a: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t>来输入数学公式或符号</a:t>
            </a:r>
            <a:br>
              <a:rPr kumimoji="0" lang="zh-CN" altLang="zh-CN" sz="1400" b="0" i="0" u="none" strike="noStrike" cap="none" normalizeH="0" baseline="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a:ln>
                  <a:noFill/>
                </a:ln>
                <a:solidFill>
                  <a:srgbClr val="A9B7C6"/>
                </a:solidFill>
                <a:effectLst/>
                <a:latin typeface="Arial Unicode MS"/>
                <a:ea typeface="Fira Code"/>
              </a:rPr>
              <a:t>plt.text(</a:t>
            </a:r>
            <a:r>
              <a:rPr kumimoji="0" lang="zh-CN" altLang="zh-CN" sz="1400" b="0" i="0" u="none" strike="noStrike" cap="none" normalizeH="0" baseline="0">
                <a:ln>
                  <a:noFill/>
                </a:ln>
                <a:solidFill>
                  <a:srgbClr val="6897BB"/>
                </a:solidFill>
                <a:effectLst/>
                <a:latin typeface="Arial Unicode MS"/>
                <a:ea typeface="Fira Code"/>
              </a:rPr>
              <a:t>60</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6897BB"/>
                </a:solidFill>
                <a:effectLst/>
                <a:latin typeface="Arial Unicode MS"/>
                <a:ea typeface="Fira Code"/>
              </a:rPr>
              <a:t>500</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6A8759"/>
                </a:solidFill>
                <a:effectLst/>
                <a:latin typeface="Arial Unicode MS"/>
                <a:ea typeface="Fira Code"/>
              </a:rPr>
              <a:t>r'$\mu=100,\ \sigma=15$'</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plt.xlim(</a:t>
            </a:r>
            <a:r>
              <a:rPr kumimoji="0" lang="zh-CN" altLang="zh-CN" sz="1400" b="0" i="0" u="none" strike="noStrike" cap="none" normalizeH="0" baseline="0">
                <a:ln>
                  <a:noFill/>
                </a:ln>
                <a:solidFill>
                  <a:srgbClr val="6897BB"/>
                </a:solidFill>
                <a:effectLst/>
                <a:latin typeface="Arial Unicode MS"/>
                <a:ea typeface="Fira Code"/>
              </a:rPr>
              <a:t>40</a:t>
            </a:r>
            <a:r>
              <a:rPr kumimoji="0" lang="zh-CN" altLang="zh-CN" sz="1400" b="0" i="0" u="none" strike="noStrike" cap="none" normalizeH="0" baseline="0">
                <a:ln>
                  <a:noFill/>
                </a:ln>
                <a:solidFill>
                  <a:srgbClr val="CC7832"/>
                </a:solidFill>
                <a:effectLst/>
                <a:latin typeface="Arial Unicode MS"/>
                <a:ea typeface="Fira Code"/>
              </a:rPr>
              <a:t>, </a:t>
            </a:r>
            <a:r>
              <a:rPr kumimoji="0" lang="zh-CN" altLang="zh-CN" sz="1400" b="0" i="0" u="none" strike="noStrike" cap="none" normalizeH="0" baseline="0">
                <a:ln>
                  <a:noFill/>
                </a:ln>
                <a:solidFill>
                  <a:srgbClr val="6897BB"/>
                </a:solidFill>
                <a:effectLst/>
                <a:latin typeface="Arial Unicode MS"/>
                <a:ea typeface="Fira Code"/>
              </a:rPr>
              <a:t>160</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plt.grid(</a:t>
            </a:r>
            <a:r>
              <a:rPr kumimoji="0" lang="zh-CN" altLang="zh-CN" sz="1400" b="0" i="0" u="none" strike="noStrike" cap="none" normalizeH="0" baseline="0">
                <a:ln>
                  <a:noFill/>
                </a:ln>
                <a:solidFill>
                  <a:srgbClr val="CC7832"/>
                </a:solidFill>
                <a:effectLst/>
                <a:latin typeface="Arial Unicode MS"/>
                <a:ea typeface="Fira Code"/>
              </a:rPr>
              <a:t>True</a:t>
            </a:r>
            <a:r>
              <a:rPr kumimoji="0" lang="zh-CN" altLang="zh-CN" sz="1400" b="0" i="0" u="none" strike="noStrike" cap="none" normalizeH="0" baseline="0">
                <a:ln>
                  <a:noFill/>
                </a:ln>
                <a:solidFill>
                  <a:srgbClr val="A9B7C6"/>
                </a:solidFill>
                <a:effectLst/>
                <a:latin typeface="Arial Unicode MS"/>
                <a:ea typeface="Fira Code"/>
              </a:rPr>
              <a:t>)</a:t>
            </a:r>
            <a:br>
              <a:rPr kumimoji="0" lang="zh-CN" altLang="zh-CN" sz="1400" b="0" i="0" u="none" strike="noStrike" cap="none" normalizeH="0" baseline="0">
                <a:ln>
                  <a:noFill/>
                </a:ln>
                <a:solidFill>
                  <a:srgbClr val="A9B7C6"/>
                </a:solidFill>
                <a:effectLst/>
                <a:latin typeface="Arial Unicode MS"/>
                <a:ea typeface="Fira Code"/>
              </a:rPr>
            </a:br>
            <a:r>
              <a:rPr kumimoji="0" lang="zh-CN" altLang="zh-CN" sz="1400" b="0" i="0" u="none" strike="noStrike" cap="none" normalizeH="0" baseline="0">
                <a:ln>
                  <a:noFill/>
                </a:ln>
                <a:solidFill>
                  <a:srgbClr val="A9B7C6"/>
                </a:solidFill>
                <a:effectLst/>
                <a:latin typeface="Arial Unicode MS"/>
                <a:ea typeface="Fira Code"/>
              </a:rPr>
              <a:t>plt.show()</a:t>
            </a:r>
            <a:br>
              <a:rPr kumimoji="0" lang="zh-CN" altLang="zh-CN" sz="1400" b="0" i="0" u="none" strike="noStrike" cap="none" normalizeH="0" baseline="0">
                <a:ln>
                  <a:noFill/>
                </a:ln>
                <a:solidFill>
                  <a:srgbClr val="A9B7C6"/>
                </a:solidFill>
                <a:effectLst/>
                <a:latin typeface="Arial Unicode MS"/>
                <a:ea typeface="Fira Code"/>
              </a:rPr>
            </a:br>
            <a:endParaRPr kumimoji="0" lang="zh-CN" altLang="zh-CN"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751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箱线图 </a:t>
            </a:r>
            <a:r>
              <a:rPr lang="en-US" altLang="zh-CN" dirty="0">
                <a:latin typeface="Times New Roman" panose="02020603050405020304" pitchFamily="18" charset="0"/>
                <a:ea typeface="黑体" panose="02010609060101010101" pitchFamily="49" charset="-122"/>
              </a:rPr>
              <a:t>boxplot()</a:t>
            </a:r>
          </a:p>
        </p:txBody>
      </p:sp>
      <p:pic>
        <p:nvPicPr>
          <p:cNvPr id="8" name="图片 7">
            <a:extLst>
              <a:ext uri="{FF2B5EF4-FFF2-40B4-BE49-F238E27FC236}">
                <a16:creationId xmlns:a16="http://schemas.microsoft.com/office/drawing/2014/main" id="{2F766406-674D-4B79-87BD-5E2F97C691EC}"/>
              </a:ext>
            </a:extLst>
          </p:cNvPr>
          <p:cNvPicPr>
            <a:picLocks noChangeAspect="1"/>
          </p:cNvPicPr>
          <p:nvPr/>
        </p:nvPicPr>
        <p:blipFill>
          <a:blip r:embed="rId3"/>
          <a:stretch>
            <a:fillRect/>
          </a:stretch>
        </p:blipFill>
        <p:spPr>
          <a:xfrm>
            <a:off x="5681472" y="4105766"/>
            <a:ext cx="3393421" cy="2545066"/>
          </a:xfrm>
          <a:prstGeom prst="rect">
            <a:avLst/>
          </a:prstGeom>
        </p:spPr>
      </p:pic>
      <p:sp>
        <p:nvSpPr>
          <p:cNvPr id="11" name="Rectangle 4">
            <a:extLst>
              <a:ext uri="{FF2B5EF4-FFF2-40B4-BE49-F238E27FC236}">
                <a16:creationId xmlns:a16="http://schemas.microsoft.com/office/drawing/2014/main" id="{888F2E84-014C-49F3-BAAA-6378EDB2D988}"/>
              </a:ext>
            </a:extLst>
          </p:cNvPr>
          <p:cNvSpPr>
            <a:spLocks noChangeArrowheads="1"/>
          </p:cNvSpPr>
          <p:nvPr/>
        </p:nvSpPr>
        <p:spPr bwMode="auto">
          <a:xfrm>
            <a:off x="0" y="2151466"/>
            <a:ext cx="5681472" cy="43747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numpy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np</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np.random.seed(</a:t>
            </a:r>
            <a:r>
              <a:rPr kumimoji="0" lang="zh-CN" altLang="zh-CN" sz="1400" b="0" i="0" u="none" strike="noStrike" cap="none" normalizeH="0" baseline="0" dirty="0">
                <a:ln>
                  <a:noFill/>
                </a:ln>
                <a:solidFill>
                  <a:srgbClr val="6897BB"/>
                </a:solidFill>
                <a:effectLst/>
                <a:latin typeface="Arial Unicode MS"/>
                <a:ea typeface="Fira Code"/>
              </a:rPr>
              <a:t>19611800</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fake up some data</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spread = np.random.rand(</a:t>
            </a:r>
            <a:r>
              <a:rPr kumimoji="0" lang="zh-CN" altLang="zh-CN" sz="1400" b="0" i="0" u="none" strike="noStrike" cap="none" normalizeH="0" baseline="0" dirty="0">
                <a:ln>
                  <a:noFill/>
                </a:ln>
                <a:solidFill>
                  <a:srgbClr val="6897BB"/>
                </a:solidFill>
                <a:effectLst/>
                <a:latin typeface="Arial Unicode MS"/>
                <a:ea typeface="Fira Code"/>
              </a:rPr>
              <a:t>50</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897BB"/>
                </a:solidFill>
                <a:effectLst/>
                <a:latin typeface="Arial Unicode MS"/>
                <a:ea typeface="Fira Code"/>
              </a:rPr>
              <a:t>100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center = np.ones(</a:t>
            </a:r>
            <a:r>
              <a:rPr kumimoji="0" lang="zh-CN" altLang="zh-CN" sz="1400" b="0" i="0" u="none" strike="noStrike" cap="none" normalizeH="0" baseline="0" dirty="0">
                <a:ln>
                  <a:noFill/>
                </a:ln>
                <a:solidFill>
                  <a:srgbClr val="6897BB"/>
                </a:solidFill>
                <a:effectLst/>
                <a:latin typeface="Arial Unicode MS"/>
                <a:ea typeface="Fira Code"/>
              </a:rPr>
              <a:t>25</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897BB"/>
                </a:solidFill>
                <a:effectLst/>
                <a:latin typeface="Arial Unicode MS"/>
                <a:ea typeface="Fira Code"/>
              </a:rPr>
              <a:t>50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outlier_low = np.random.rand(</a:t>
            </a:r>
            <a:r>
              <a:rPr kumimoji="0" lang="zh-CN" altLang="zh-CN" sz="1400" b="0" i="0" u="none" strike="noStrike" cap="none" normalizeH="0" baseline="0" dirty="0">
                <a:ln>
                  <a:noFill/>
                </a:ln>
                <a:solidFill>
                  <a:srgbClr val="6897BB"/>
                </a:solidFill>
                <a:effectLst/>
                <a:latin typeface="Arial Unicode MS"/>
                <a:ea typeface="Fira Code"/>
              </a:rPr>
              <a:t>10</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897BB"/>
                </a:solidFill>
                <a:effectLst/>
                <a:latin typeface="Arial Unicode MS"/>
                <a:ea typeface="Fira Code"/>
              </a:rPr>
              <a:t>100 </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100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no_outlier = np.random.rand(</a:t>
            </a:r>
            <a:r>
              <a:rPr kumimoji="0" lang="zh-CN" altLang="zh-CN" sz="1400" b="0" i="0" u="none" strike="noStrike" cap="none" normalizeH="0" baseline="0" dirty="0">
                <a:ln>
                  <a:noFill/>
                </a:ln>
                <a:solidFill>
                  <a:srgbClr val="6897BB"/>
                </a:solidFill>
                <a:effectLst/>
                <a:latin typeface="Arial Unicode MS"/>
                <a:ea typeface="Fira Code"/>
              </a:rPr>
              <a:t>10</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897BB"/>
                </a:solidFill>
                <a:effectLst/>
                <a:latin typeface="Arial Unicode MS"/>
                <a:ea typeface="Fira Code"/>
              </a:rPr>
              <a:t>100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outlier_high = np.random.rand(</a:t>
            </a:r>
            <a:r>
              <a:rPr kumimoji="0" lang="zh-CN" altLang="zh-CN" sz="1400" b="0" i="0" u="none" strike="noStrike" cap="none" normalizeH="0" baseline="0" dirty="0">
                <a:ln>
                  <a:noFill/>
                </a:ln>
                <a:solidFill>
                  <a:srgbClr val="6897BB"/>
                </a:solidFill>
                <a:effectLst/>
                <a:latin typeface="Arial Unicode MS"/>
                <a:ea typeface="Fira Code"/>
              </a:rPr>
              <a:t>10</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897BB"/>
                </a:solidFill>
                <a:effectLst/>
                <a:latin typeface="Arial Unicode MS"/>
                <a:ea typeface="Fira Code"/>
              </a:rPr>
              <a:t>100 </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100</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data_1 = np.concatenate((spread</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center</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outlier_low)).reshape(-</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data_2 = np.concatenate((spread</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center</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no_outlier)).reshape(-</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data_3 = np.concatenate((spread</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center</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outlier_high)).reshape(-</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 = np.concatenate([data_1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data_2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data_3]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axis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plt.boxplot(data)</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plt.xticks([</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'low outlier'</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'no outlier'</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'high outlier'</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cxnSp>
        <p:nvCxnSpPr>
          <p:cNvPr id="5" name="直接箭头连接符 4">
            <a:extLst>
              <a:ext uri="{FF2B5EF4-FFF2-40B4-BE49-F238E27FC236}">
                <a16:creationId xmlns:a16="http://schemas.microsoft.com/office/drawing/2014/main" id="{48D81ED9-355F-4639-A1DC-189CE5A6A0B5}"/>
              </a:ext>
            </a:extLst>
          </p:cNvPr>
          <p:cNvCxnSpPr>
            <a:cxnSpLocks/>
          </p:cNvCxnSpPr>
          <p:nvPr/>
        </p:nvCxnSpPr>
        <p:spPr>
          <a:xfrm>
            <a:off x="3657600" y="3904180"/>
            <a:ext cx="2711302" cy="2298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57407DC-9F8D-455C-9022-4293105B32F7}"/>
              </a:ext>
            </a:extLst>
          </p:cNvPr>
          <p:cNvCxnSpPr>
            <a:cxnSpLocks/>
          </p:cNvCxnSpPr>
          <p:nvPr/>
        </p:nvCxnSpPr>
        <p:spPr>
          <a:xfrm>
            <a:off x="3760342" y="4479534"/>
            <a:ext cx="4613708" cy="13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145FC3D-5C95-4DD6-AFFC-8DE20E795158}"/>
              </a:ext>
            </a:extLst>
          </p:cNvPr>
          <p:cNvSpPr txBox="1"/>
          <p:nvPr/>
        </p:nvSpPr>
        <p:spPr>
          <a:xfrm>
            <a:off x="5885619" y="2143097"/>
            <a:ext cx="2985127" cy="1754326"/>
          </a:xfrm>
          <a:prstGeom prst="rect">
            <a:avLst/>
          </a:prstGeom>
          <a:noFill/>
        </p:spPr>
        <p:txBody>
          <a:bodyPr wrap="square" rtlCol="0">
            <a:spAutoFit/>
          </a:bodyPr>
          <a:lstStyle/>
          <a:p>
            <a:r>
              <a:rPr lang="zh-CN" altLang="en-US" dirty="0"/>
              <a:t>左侧代码所生成的数据中心点均为</a:t>
            </a:r>
            <a:r>
              <a:rPr lang="en-US" altLang="zh-CN" dirty="0"/>
              <a:t>50</a:t>
            </a:r>
            <a:r>
              <a:rPr lang="zh-CN" altLang="en-US" dirty="0"/>
              <a:t>，正常值分布均位于</a:t>
            </a:r>
            <a:r>
              <a:rPr lang="en-US" altLang="zh-CN" dirty="0"/>
              <a:t>[0,100)</a:t>
            </a:r>
            <a:r>
              <a:rPr lang="zh-CN" altLang="en-US" dirty="0"/>
              <a:t>，差异在于异常值的分布不一样，由下图可知，箱线图成功地找到了人为构造数据中异常值分布的规律。</a:t>
            </a:r>
          </a:p>
        </p:txBody>
      </p:sp>
    </p:spTree>
    <p:extLst>
      <p:ext uri="{BB962C8B-B14F-4D97-AF65-F5344CB8AC3E}">
        <p14:creationId xmlns:p14="http://schemas.microsoft.com/office/powerpoint/2010/main" val="390422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sp>
        <p:nvSpPr>
          <p:cNvPr id="6" name="内容占位符 3">
            <a:extLst>
              <a:ext uri="{FF2B5EF4-FFF2-40B4-BE49-F238E27FC236}">
                <a16:creationId xmlns:a16="http://schemas.microsoft.com/office/drawing/2014/main" id="{324A785F-5F5F-4319-BCA0-FDD2EDD76998}"/>
              </a:ext>
            </a:extLst>
          </p:cNvPr>
          <p:cNvSpPr>
            <a:spLocks noGrp="1"/>
          </p:cNvSpPr>
          <p:nvPr>
            <p:ph sz="quarter" idx="10"/>
          </p:nvPr>
        </p:nvSpPr>
        <p:spPr>
          <a:xfrm>
            <a:off x="494026" y="1685678"/>
            <a:ext cx="8372163" cy="4471282"/>
          </a:xfrm>
        </p:spPr>
        <p:txBody>
          <a:bodyPr>
            <a:normAutofit/>
          </a:bodyPr>
          <a:lstStyle/>
          <a:p>
            <a:pPr algn="just"/>
            <a:r>
              <a:rPr lang="en-US" altLang="zh-CN" dirty="0">
                <a:latin typeface="Times New Roman" panose="02020603050405020304" pitchFamily="18" charset="0"/>
                <a:ea typeface="黑体" panose="02010609060101010101" pitchFamily="49" charset="-122"/>
              </a:rPr>
              <a:t>3</a:t>
            </a:r>
            <a:r>
              <a:rPr lang="zh-CN" altLang="en-US" dirty="0">
                <a:latin typeface="Times New Roman" panose="02020603050405020304" pitchFamily="18" charset="0"/>
                <a:ea typeface="黑体" panose="02010609060101010101" pitchFamily="49" charset="-122"/>
              </a:rPr>
              <a:t>维图 </a:t>
            </a:r>
            <a:r>
              <a:rPr lang="en-US" altLang="zh-CN" dirty="0">
                <a:latin typeface="Times New Roman" panose="02020603050405020304" pitchFamily="18" charset="0"/>
                <a:ea typeface="黑体" panose="02010609060101010101" pitchFamily="49" charset="-122"/>
              </a:rPr>
              <a:t>projection=‘3d’</a:t>
            </a:r>
          </a:p>
        </p:txBody>
      </p:sp>
      <p:sp>
        <p:nvSpPr>
          <p:cNvPr id="2" name="Rectangle 1">
            <a:extLst>
              <a:ext uri="{FF2B5EF4-FFF2-40B4-BE49-F238E27FC236}">
                <a16:creationId xmlns:a16="http://schemas.microsoft.com/office/drawing/2014/main" id="{DDBE23F1-C9F9-42BA-A5CF-690D29189E53}"/>
              </a:ext>
            </a:extLst>
          </p:cNvPr>
          <p:cNvSpPr>
            <a:spLocks noChangeArrowheads="1"/>
          </p:cNvSpPr>
          <p:nvPr/>
        </p:nvSpPr>
        <p:spPr bwMode="auto">
          <a:xfrm>
            <a:off x="225552" y="2319058"/>
            <a:ext cx="3992880" cy="38361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numpy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np</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matplotlib.pyplot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6897BB"/>
                </a:solidFill>
                <a:effectLst/>
                <a:latin typeface="Arial Unicode MS"/>
                <a:ea typeface="Fira Code"/>
              </a:rPr>
            </a:b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fig = plt.figure()</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 = fig.gca(</a:t>
            </a:r>
            <a:r>
              <a:rPr kumimoji="0" lang="zh-CN" altLang="zh-CN" sz="1400" b="0" i="0" u="none" strike="noStrike" cap="none" normalizeH="0" baseline="0" dirty="0">
                <a:ln>
                  <a:noFill/>
                </a:ln>
                <a:solidFill>
                  <a:srgbClr val="AA4926"/>
                </a:solidFill>
                <a:effectLst/>
                <a:latin typeface="Arial Unicode MS"/>
                <a:ea typeface="Fira Code"/>
              </a:rPr>
              <a:t>projection</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'3d'</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Prepare arrays x, y, z</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theta = np.linspace(-</a:t>
            </a:r>
            <a:r>
              <a:rPr kumimoji="0" lang="zh-CN" altLang="zh-CN" sz="1400" b="0" i="0" u="none" strike="noStrike" cap="none" normalizeH="0" baseline="0" dirty="0">
                <a:ln>
                  <a:noFill/>
                </a:ln>
                <a:solidFill>
                  <a:srgbClr val="6897BB"/>
                </a:solidFill>
                <a:effectLst/>
                <a:latin typeface="Arial Unicode MS"/>
                <a:ea typeface="Fira Code"/>
              </a:rPr>
              <a:t>4 </a:t>
            </a:r>
            <a:r>
              <a:rPr kumimoji="0" lang="zh-CN" altLang="zh-CN" sz="1400" b="0" i="0" u="none" strike="noStrike" cap="none" normalizeH="0" baseline="0" dirty="0">
                <a:ln>
                  <a:noFill/>
                </a:ln>
                <a:solidFill>
                  <a:srgbClr val="A9B7C6"/>
                </a:solidFill>
                <a:effectLst/>
                <a:latin typeface="Arial Unicode MS"/>
                <a:ea typeface="Fira Code"/>
              </a:rPr>
              <a:t>* np.pi</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 </a:t>
            </a:r>
            <a:r>
              <a:rPr kumimoji="0" lang="zh-CN" altLang="zh-CN" sz="1400" b="0" i="0" u="none" strike="noStrike" cap="none" normalizeH="0" baseline="0" dirty="0">
                <a:ln>
                  <a:noFill/>
                </a:ln>
                <a:solidFill>
                  <a:srgbClr val="A9B7C6"/>
                </a:solidFill>
                <a:effectLst/>
                <a:latin typeface="Arial Unicode MS"/>
                <a:ea typeface="Fira Code"/>
              </a:rPr>
              <a:t>* np.pi</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100</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z = np.linspace(-</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100</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r = z**</a:t>
            </a:r>
            <a:r>
              <a:rPr kumimoji="0" lang="zh-CN" altLang="zh-CN" sz="1400" b="0" i="0" u="none" strike="noStrike" cap="none" normalizeH="0" baseline="0" dirty="0">
                <a:ln>
                  <a:noFill/>
                </a:ln>
                <a:solidFill>
                  <a:srgbClr val="6897BB"/>
                </a:solidFill>
                <a:effectLst/>
                <a:latin typeface="Arial Unicode MS"/>
                <a:ea typeface="Fira Code"/>
              </a:rPr>
              <a:t>2 </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br>
              <a:rPr kumimoji="0" lang="zh-CN" altLang="zh-CN" sz="1400" b="0" i="0" u="none" strike="noStrike" cap="none" normalizeH="0" baseline="0" dirty="0">
                <a:ln>
                  <a:noFill/>
                </a:ln>
                <a:solidFill>
                  <a:srgbClr val="6897BB"/>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x = r * np.sin(theta)</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y = r * np.cos(theta)</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ax.plot(x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z</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label</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'parametric curve'</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ax.legend()</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57F9740B-BA42-493A-9C7B-AED23B6313FA}"/>
              </a:ext>
            </a:extLst>
          </p:cNvPr>
          <p:cNvPicPr>
            <a:picLocks noChangeAspect="1"/>
          </p:cNvPicPr>
          <p:nvPr/>
        </p:nvPicPr>
        <p:blipFill>
          <a:blip r:embed="rId3"/>
          <a:stretch>
            <a:fillRect/>
          </a:stretch>
        </p:blipFill>
        <p:spPr>
          <a:xfrm>
            <a:off x="4322635" y="2556144"/>
            <a:ext cx="4482592" cy="3361944"/>
          </a:xfrm>
          <a:prstGeom prst="rect">
            <a:avLst/>
          </a:prstGeom>
        </p:spPr>
      </p:pic>
    </p:spTree>
    <p:extLst>
      <p:ext uri="{BB962C8B-B14F-4D97-AF65-F5344CB8AC3E}">
        <p14:creationId xmlns:p14="http://schemas.microsoft.com/office/powerpoint/2010/main" val="225798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4 </a:t>
            </a:r>
            <a:r>
              <a:rPr lang="zh-CN" altLang="en-US" dirty="0">
                <a:latin typeface="Times New Roman" panose="02020603050405020304" pitchFamily="18" charset="0"/>
                <a:ea typeface="黑体" panose="02010609060101010101" pitchFamily="49" charset="-122"/>
              </a:rPr>
              <a:t>常见的图表类型</a:t>
            </a:r>
          </a:p>
        </p:txBody>
      </p:sp>
      <p:pic>
        <p:nvPicPr>
          <p:cNvPr id="12290" name="Picture 2" descr="Simplest default with labels">
            <a:extLst>
              <a:ext uri="{FF2B5EF4-FFF2-40B4-BE49-F238E27FC236}">
                <a16:creationId xmlns:a16="http://schemas.microsoft.com/office/drawing/2014/main" id="{81EEE082-10FF-4295-A3A2-85132CD97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1" y="2930754"/>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olar bar">
            <a:extLst>
              <a:ext uri="{FF2B5EF4-FFF2-40B4-BE49-F238E27FC236}">
                <a16:creationId xmlns:a16="http://schemas.microsoft.com/office/drawing/2014/main" id="{8D2E774C-B64E-4179-9D73-B32369B24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839" y="2930754"/>
            <a:ext cx="288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custom shaded 3d surface">
            <a:extLst>
              <a:ext uri="{FF2B5EF4-FFF2-40B4-BE49-F238E27FC236}">
                <a16:creationId xmlns:a16="http://schemas.microsoft.com/office/drawing/2014/main" id="{B59F94A6-242B-48BD-99F2-D598D78EB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964" y="2930754"/>
            <a:ext cx="288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更多图表类型，例如等高线图、雷达图、动图。</a:t>
            </a:r>
            <a:endParaRPr lang="en-US" altLang="zh-CN"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6380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5 </a:t>
            </a:r>
            <a:r>
              <a:rPr lang="zh-CN" altLang="en-US" dirty="0">
                <a:latin typeface="Times New Roman" panose="02020603050405020304" pitchFamily="18" charset="0"/>
                <a:ea typeface="黑体" panose="02010609060101010101" pitchFamily="49" charset="-122"/>
              </a:rPr>
              <a:t>子图</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两种方式绘制子图</a:t>
            </a:r>
            <a:endParaRPr lang="en-US" altLang="zh-CN" dirty="0">
              <a:latin typeface="Times New Roman" panose="02020603050405020304" pitchFamily="18" charset="0"/>
              <a:ea typeface="黑体" panose="02010609060101010101" pitchFamily="49" charset="-122"/>
            </a:endParaRPr>
          </a:p>
          <a:p>
            <a:pPr lvl="1" algn="just"/>
            <a:r>
              <a:rPr lang="zh-CN" altLang="en-US" dirty="0">
                <a:latin typeface="Times New Roman" panose="02020603050405020304" pitchFamily="18" charset="0"/>
                <a:ea typeface="黑体" panose="02010609060101010101" pitchFamily="49" charset="-122"/>
              </a:rPr>
              <a:t>利用函数式</a:t>
            </a:r>
            <a:r>
              <a:rPr lang="en-US" altLang="zh-CN" dirty="0" err="1">
                <a:latin typeface="Times New Roman" panose="02020603050405020304" pitchFamily="18" charset="0"/>
                <a:ea typeface="黑体" panose="02010609060101010101" pitchFamily="49" charset="-122"/>
              </a:rPr>
              <a:t>api</a:t>
            </a:r>
            <a:endParaRPr lang="en-US" altLang="zh-CN" dirty="0">
              <a:latin typeface="Times New Roman" panose="02020603050405020304" pitchFamily="18" charset="0"/>
              <a:ea typeface="黑体" panose="02010609060101010101" pitchFamily="49" charset="-122"/>
            </a:endParaRPr>
          </a:p>
        </p:txBody>
      </p:sp>
      <p:sp>
        <p:nvSpPr>
          <p:cNvPr id="2" name="Rectangle 1">
            <a:extLst>
              <a:ext uri="{FF2B5EF4-FFF2-40B4-BE49-F238E27FC236}">
                <a16:creationId xmlns:a16="http://schemas.microsoft.com/office/drawing/2014/main" id="{7DF3C59C-6CDA-4FD4-B32B-20746A58C9AA}"/>
              </a:ext>
            </a:extLst>
          </p:cNvPr>
          <p:cNvSpPr>
            <a:spLocks noChangeArrowheads="1"/>
          </p:cNvSpPr>
          <p:nvPr/>
        </p:nvSpPr>
        <p:spPr bwMode="auto">
          <a:xfrm>
            <a:off x="47145" y="2524702"/>
            <a:ext cx="4617004" cy="41054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a:t>
            </a:r>
            <a:r>
              <a:rPr kumimoji="0" lang="zh-CN" altLang="zh-CN" sz="1400" b="0" i="0" u="none" strike="noStrike" cap="none" normalizeH="0" baseline="0" dirty="0">
                <a:ln>
                  <a:noFill/>
                </a:ln>
                <a:solidFill>
                  <a:srgbClr val="808080"/>
                </a:solidFill>
                <a:effectLst/>
                <a:latin typeface="Arial Unicode MS"/>
                <a:ea typeface="Fira Code"/>
              </a:rPr>
              <a:t>subplot</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来将一个图切分多个区域，其中</a:t>
            </a:r>
            <a:r>
              <a:rPr kumimoji="0" lang="zh-CN" altLang="zh-CN" sz="1400" b="0" i="0" u="none" strike="noStrike" cap="none" normalizeH="0" baseline="0" dirty="0">
                <a:ln>
                  <a:noFill/>
                </a:ln>
                <a:solidFill>
                  <a:srgbClr val="808080"/>
                </a:solidFill>
                <a:effectLst/>
                <a:latin typeface="Arial Unicode MS"/>
                <a:ea typeface="Fira Code"/>
              </a:rPr>
              <a:t>(2,1,1)</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表示切分为</a:t>
            </a:r>
            <a:r>
              <a:rPr kumimoji="0" lang="zh-CN" altLang="zh-CN" sz="1400" b="0" i="0" u="none" strike="noStrike" cap="none" normalizeH="0" baseline="0" dirty="0">
                <a:ln>
                  <a:noFill/>
                </a:ln>
                <a:solidFill>
                  <a:srgbClr val="808080"/>
                </a:solidFill>
                <a:effectLst/>
                <a:latin typeface="Arial Unicode MS"/>
                <a:ea typeface="Fira Code"/>
              </a:rPr>
              <a:t>2</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行一列，将图形绘制在第一个切分区域。</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plt.subplot(</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  </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如果子图小于</a:t>
            </a:r>
            <a:r>
              <a:rPr kumimoji="0" lang="zh-CN" altLang="zh-CN" sz="1400" b="0" i="0" u="none" strike="noStrike" cap="none" normalizeH="0" baseline="0" dirty="0">
                <a:ln>
                  <a:noFill/>
                </a:ln>
                <a:solidFill>
                  <a:srgbClr val="808080"/>
                </a:solidFill>
                <a:effectLst/>
                <a:latin typeface="Arial Unicode MS"/>
                <a:ea typeface="Fira Code"/>
              </a:rPr>
              <a:t>9</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个，可以直接用</a:t>
            </a:r>
            <a:r>
              <a:rPr kumimoji="0" lang="zh-CN" altLang="zh-CN" sz="1400" b="0" i="0" u="none" strike="noStrike" cap="none" normalizeH="0" baseline="0" dirty="0">
                <a:ln>
                  <a:noFill/>
                </a:ln>
                <a:solidFill>
                  <a:srgbClr val="808080"/>
                </a:solidFill>
                <a:effectLst/>
                <a:latin typeface="Arial Unicode MS"/>
                <a:ea typeface="Fira Code"/>
              </a:rPr>
              <a:t>xyz</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编码，其中</a:t>
            </a:r>
            <a:r>
              <a:rPr kumimoji="0" lang="zh-CN" altLang="zh-CN" sz="1400" b="0" i="0" u="none" strike="noStrike" cap="none" normalizeH="0" baseline="0" dirty="0">
                <a:ln>
                  <a:noFill/>
                </a:ln>
                <a:solidFill>
                  <a:srgbClr val="808080"/>
                </a:solidFill>
                <a:effectLst/>
                <a:latin typeface="Arial Unicode MS"/>
                <a:ea typeface="Fira Code"/>
              </a:rPr>
              <a:t>x</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表示行，</a:t>
            </a:r>
            <a:r>
              <a:rPr kumimoji="0" lang="zh-CN" altLang="zh-CN" sz="1400" b="0" i="0" u="none" strike="noStrike" cap="none" normalizeH="0" baseline="0" dirty="0">
                <a:ln>
                  <a:noFill/>
                </a:ln>
                <a:solidFill>
                  <a:srgbClr val="808080"/>
                </a:solidFill>
                <a:effectLst/>
                <a:latin typeface="Arial Unicode MS"/>
                <a:ea typeface="Fira Code"/>
              </a:rPr>
              <a:t>y</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表示列，</a:t>
            </a:r>
            <a:r>
              <a:rPr kumimoji="0" lang="zh-CN" altLang="zh-CN" sz="1400" b="0" i="0" u="none" strike="noStrike" cap="none" normalizeH="0" baseline="0" dirty="0">
                <a:ln>
                  <a:noFill/>
                </a:ln>
                <a:solidFill>
                  <a:srgbClr val="808080"/>
                </a:solidFill>
                <a:effectLst/>
                <a:latin typeface="Arial Unicode MS"/>
                <a:ea typeface="Fira Code"/>
              </a:rPr>
              <a:t>z</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表示子图的索引位置</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（上</a:t>
            </a:r>
            <a:r>
              <a:rPr kumimoji="0" lang="en-US"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下，左</a:t>
            </a:r>
            <a:r>
              <a:rPr kumimoji="0" lang="en-US"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右）</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plt.subplot(</a:t>
            </a:r>
            <a:r>
              <a:rPr kumimoji="0" lang="zh-CN" altLang="zh-CN" sz="1400" b="0" i="0" u="none" strike="noStrike" cap="none" normalizeH="0" baseline="0" dirty="0">
                <a:ln>
                  <a:noFill/>
                </a:ln>
                <a:solidFill>
                  <a:srgbClr val="6897BB"/>
                </a:solidFill>
                <a:effectLst/>
                <a:latin typeface="Arial Unicode MS"/>
                <a:ea typeface="Fira Code"/>
              </a:rPr>
              <a:t>2</a:t>
            </a:r>
            <a:r>
              <a:rPr lang="en-US" altLang="zh-CN" sz="1400" dirty="0">
                <a:solidFill>
                  <a:srgbClr val="6897BB"/>
                </a:solidFill>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en-US" altLang="zh-CN" sz="1400" b="0" i="0" u="none" strike="noStrike" cap="none" normalizeH="0" baseline="0" dirty="0">
                <a:ln>
                  <a:noFill/>
                </a:ln>
                <a:solidFill>
                  <a:srgbClr val="6897BB"/>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A9B7C6"/>
                </a:solidFill>
                <a:effectLst/>
                <a:latin typeface="Arial Unicode MS"/>
                <a:ea typeface="Fira Code"/>
              </a:rPr>
              <a:t>)  </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plt.bar([</a:t>
            </a:r>
            <a:r>
              <a:rPr kumimoji="0" lang="zh-CN" altLang="zh-CN" sz="1400" b="0" i="0" u="none" strike="noStrike" cap="none" normalizeH="0" baseline="0" dirty="0">
                <a:ln>
                  <a:noFill/>
                </a:ln>
                <a:solidFill>
                  <a:srgbClr val="6A8759"/>
                </a:solidFill>
                <a:effectLst/>
                <a:latin typeface="Arial Unicode MS"/>
                <a:ea typeface="Fira Code"/>
              </a:rPr>
              <a:t>'A'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'B'</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利用函数式</a:t>
            </a:r>
            <a:r>
              <a:rPr kumimoji="0" lang="zh-CN" altLang="zh-CN" sz="1400" b="0" i="0" u="none" strike="noStrike" cap="none" normalizeH="0" baseline="0" dirty="0">
                <a:ln>
                  <a:noFill/>
                </a:ln>
                <a:solidFill>
                  <a:srgbClr val="808080"/>
                </a:solidFill>
                <a:effectLst/>
                <a:latin typeface="Arial Unicode MS"/>
                <a:ea typeface="Fira Code"/>
              </a:rPr>
              <a:t>api</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绘图，子图切分方式非常灵活，后面的切分不受前面切分方式的影响，例如第一次切分为</a:t>
            </a:r>
            <a:r>
              <a:rPr kumimoji="0" lang="zh-CN" altLang="zh-CN" sz="1400" b="0" i="0" u="none" strike="noStrike" cap="none" normalizeH="0" baseline="0" dirty="0">
                <a:ln>
                  <a:noFill/>
                </a:ln>
                <a:solidFill>
                  <a:srgbClr val="808080"/>
                </a:solidFill>
                <a:effectLst/>
                <a:latin typeface="Arial Unicode MS"/>
                <a:ea typeface="Fira Code"/>
              </a:rPr>
              <a:t>2</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行一列，这里仍可以切分为</a:t>
            </a:r>
            <a:r>
              <a:rPr kumimoji="0" lang="zh-CN" altLang="zh-CN" sz="1400" b="0" i="0" u="none" strike="noStrike" cap="none" normalizeH="0" baseline="0" dirty="0">
                <a:ln>
                  <a:noFill/>
                </a:ln>
                <a:solidFill>
                  <a:srgbClr val="808080"/>
                </a:solidFill>
                <a:effectLst/>
                <a:latin typeface="Arial Unicode MS"/>
                <a:ea typeface="Fira Code"/>
              </a:rPr>
              <a:t>2</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行</a:t>
            </a:r>
            <a:r>
              <a:rPr kumimoji="0" lang="zh-CN" altLang="zh-CN" sz="1400" b="0" i="0" u="none" strike="noStrike" cap="none" normalizeH="0" baseline="0" dirty="0">
                <a:ln>
                  <a:noFill/>
                </a:ln>
                <a:solidFill>
                  <a:srgbClr val="808080"/>
                </a:solidFill>
                <a:effectLst/>
                <a:latin typeface="Arial Unicode MS"/>
                <a:ea typeface="Fira Code"/>
              </a:rPr>
              <a:t>2</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列</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plt.subplot(</a:t>
            </a:r>
            <a:r>
              <a:rPr kumimoji="0" lang="zh-CN" altLang="zh-CN" sz="1400" b="0" i="0" u="none" strike="noStrike" cap="none" normalizeH="0" baseline="0" dirty="0">
                <a:ln>
                  <a:noFill/>
                </a:ln>
                <a:solidFill>
                  <a:srgbClr val="6897BB"/>
                </a:solidFill>
                <a:effectLst/>
                <a:latin typeface="Arial Unicode MS"/>
                <a:ea typeface="Fira Code"/>
              </a:rPr>
              <a:t>2</a:t>
            </a:r>
            <a:r>
              <a:rPr kumimoji="0" lang="en-US" altLang="zh-CN" sz="1400" b="0" i="0" u="none" strike="noStrike" cap="none" normalizeH="0" baseline="0" dirty="0">
                <a:ln>
                  <a:noFill/>
                </a:ln>
                <a:solidFill>
                  <a:srgbClr val="6897BB"/>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en-US" altLang="zh-CN" sz="1400" b="0" i="0" u="none" strike="noStrike" cap="none" normalizeH="0" baseline="0" dirty="0">
                <a:ln>
                  <a:noFill/>
                </a:ln>
                <a:solidFill>
                  <a:srgbClr val="6897BB"/>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  </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plt.pie([</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6</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labels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'b'</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4B75F166-472E-42A4-9C24-D03BCC4BA37D}"/>
              </a:ext>
            </a:extLst>
          </p:cNvPr>
          <p:cNvPicPr>
            <a:picLocks noChangeAspect="1"/>
          </p:cNvPicPr>
          <p:nvPr/>
        </p:nvPicPr>
        <p:blipFill>
          <a:blip r:embed="rId3"/>
          <a:stretch>
            <a:fillRect/>
          </a:stretch>
        </p:blipFill>
        <p:spPr>
          <a:xfrm>
            <a:off x="4919471" y="3053344"/>
            <a:ext cx="4064179" cy="3048134"/>
          </a:xfrm>
          <a:prstGeom prst="rect">
            <a:avLst/>
          </a:prstGeom>
        </p:spPr>
      </p:pic>
      <p:sp>
        <p:nvSpPr>
          <p:cNvPr id="5" name="文本框 4">
            <a:extLst>
              <a:ext uri="{FF2B5EF4-FFF2-40B4-BE49-F238E27FC236}">
                <a16:creationId xmlns:a16="http://schemas.microsoft.com/office/drawing/2014/main" id="{73DDEDBA-CA82-4CD3-9A53-0BFF8EBC5A44}"/>
              </a:ext>
            </a:extLst>
          </p:cNvPr>
          <p:cNvSpPr txBox="1"/>
          <p:nvPr/>
        </p:nvSpPr>
        <p:spPr>
          <a:xfrm>
            <a:off x="6650736" y="3602736"/>
            <a:ext cx="522322"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211</a:t>
            </a:r>
            <a:endParaRPr lang="zh-CN" altLang="en-US" dirty="0">
              <a:solidFill>
                <a:srgbClr val="C00000"/>
              </a:solidFill>
            </a:endParaRPr>
          </a:p>
        </p:txBody>
      </p:sp>
      <p:sp>
        <p:nvSpPr>
          <p:cNvPr id="8" name="文本框 7">
            <a:extLst>
              <a:ext uri="{FF2B5EF4-FFF2-40B4-BE49-F238E27FC236}">
                <a16:creationId xmlns:a16="http://schemas.microsoft.com/office/drawing/2014/main" id="{2042C167-7D15-4F52-8DC8-003D7B460ED2}"/>
              </a:ext>
            </a:extLst>
          </p:cNvPr>
          <p:cNvSpPr txBox="1"/>
          <p:nvPr/>
        </p:nvSpPr>
        <p:spPr>
          <a:xfrm>
            <a:off x="5754624" y="5047488"/>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223</a:t>
            </a:r>
            <a:endParaRPr lang="zh-CN" altLang="en-US" dirty="0">
              <a:solidFill>
                <a:srgbClr val="C00000"/>
              </a:solidFill>
            </a:endParaRPr>
          </a:p>
        </p:txBody>
      </p:sp>
      <p:sp>
        <p:nvSpPr>
          <p:cNvPr id="9" name="文本框 8">
            <a:extLst>
              <a:ext uri="{FF2B5EF4-FFF2-40B4-BE49-F238E27FC236}">
                <a16:creationId xmlns:a16="http://schemas.microsoft.com/office/drawing/2014/main" id="{A44B1D18-E867-4F00-9547-E12E4D8A69F4}"/>
              </a:ext>
            </a:extLst>
          </p:cNvPr>
          <p:cNvSpPr txBox="1"/>
          <p:nvPr/>
        </p:nvSpPr>
        <p:spPr>
          <a:xfrm>
            <a:off x="7699248" y="5047488"/>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224</a:t>
            </a:r>
            <a:endParaRPr lang="zh-CN" altLang="en-US" dirty="0">
              <a:solidFill>
                <a:srgbClr val="C00000"/>
              </a:solidFill>
            </a:endParaRPr>
          </a:p>
        </p:txBody>
      </p:sp>
    </p:spTree>
    <p:extLst>
      <p:ext uri="{BB962C8B-B14F-4D97-AF65-F5344CB8AC3E}">
        <p14:creationId xmlns:p14="http://schemas.microsoft.com/office/powerpoint/2010/main" val="102905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E0DE797-51DB-4E15-9CC4-C994C9422870}"/>
              </a:ext>
            </a:extLst>
          </p:cNvPr>
          <p:cNvPicPr>
            <a:picLocks noChangeAspect="1"/>
          </p:cNvPicPr>
          <p:nvPr/>
        </p:nvPicPr>
        <p:blipFill>
          <a:blip r:embed="rId2"/>
          <a:stretch>
            <a:fillRect/>
          </a:stretch>
        </p:blipFill>
        <p:spPr>
          <a:xfrm>
            <a:off x="4568866" y="2776672"/>
            <a:ext cx="4507051" cy="3380288"/>
          </a:xfrm>
          <a:prstGeom prst="rect">
            <a:avLst/>
          </a:prstGeom>
        </p:spPr>
      </p:pic>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5 </a:t>
            </a:r>
            <a:r>
              <a:rPr lang="zh-CN" altLang="en-US" dirty="0">
                <a:latin typeface="Times New Roman" panose="02020603050405020304" pitchFamily="18" charset="0"/>
                <a:ea typeface="黑体" panose="02010609060101010101" pitchFamily="49" charset="-122"/>
              </a:rPr>
              <a:t>子图</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两种方式绘制子图</a:t>
            </a:r>
            <a:endParaRPr lang="en-US" altLang="zh-CN" dirty="0">
              <a:latin typeface="Times New Roman" panose="02020603050405020304" pitchFamily="18" charset="0"/>
              <a:ea typeface="黑体" panose="02010609060101010101" pitchFamily="49" charset="-122"/>
            </a:endParaRPr>
          </a:p>
          <a:p>
            <a:pPr lvl="1" algn="just"/>
            <a:r>
              <a:rPr lang="zh-CN" altLang="en-US" dirty="0">
                <a:latin typeface="Times New Roman" panose="02020603050405020304" pitchFamily="18" charset="0"/>
                <a:ea typeface="黑体" panose="02010609060101010101" pitchFamily="49" charset="-122"/>
              </a:rPr>
              <a:t>利用面向对象的</a:t>
            </a:r>
            <a:r>
              <a:rPr lang="en-US" altLang="zh-CN" dirty="0" err="1">
                <a:latin typeface="Times New Roman" panose="02020603050405020304" pitchFamily="18" charset="0"/>
                <a:ea typeface="黑体" panose="02010609060101010101" pitchFamily="49" charset="-122"/>
              </a:rPr>
              <a:t>api</a:t>
            </a:r>
            <a:endParaRPr lang="en-US" altLang="zh-CN" dirty="0">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73DDEDBA-CA82-4CD3-9A53-0BFF8EBC5A44}"/>
              </a:ext>
            </a:extLst>
          </p:cNvPr>
          <p:cNvSpPr txBox="1"/>
          <p:nvPr/>
        </p:nvSpPr>
        <p:spPr>
          <a:xfrm>
            <a:off x="5559552" y="3244334"/>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0, 0</a:t>
            </a:r>
            <a:endParaRPr lang="zh-CN" altLang="en-US" dirty="0">
              <a:solidFill>
                <a:srgbClr val="C00000"/>
              </a:solidFill>
            </a:endParaRPr>
          </a:p>
        </p:txBody>
      </p:sp>
      <p:sp>
        <p:nvSpPr>
          <p:cNvPr id="6" name="Rectangle 1">
            <a:extLst>
              <a:ext uri="{FF2B5EF4-FFF2-40B4-BE49-F238E27FC236}">
                <a16:creationId xmlns:a16="http://schemas.microsoft.com/office/drawing/2014/main" id="{35BA2ACF-D1AD-48BE-883C-C704104B2955}"/>
              </a:ext>
            </a:extLst>
          </p:cNvPr>
          <p:cNvSpPr>
            <a:spLocks noChangeArrowheads="1"/>
          </p:cNvSpPr>
          <p:nvPr/>
        </p:nvSpPr>
        <p:spPr bwMode="auto">
          <a:xfrm>
            <a:off x="68083" y="2818063"/>
            <a:ext cx="4074840" cy="329750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a:t>
            </a:r>
            <a:r>
              <a:rPr kumimoji="0" lang="zh-CN" altLang="zh-CN" sz="1400" b="0" i="0" u="none" strike="noStrike" cap="none" normalizeH="0" baseline="0" dirty="0">
                <a:ln>
                  <a:noFill/>
                </a:ln>
                <a:solidFill>
                  <a:srgbClr val="808080"/>
                </a:solidFill>
                <a:effectLst/>
                <a:latin typeface="Arial Unicode MS"/>
                <a:ea typeface="Fira Code"/>
              </a:rPr>
              <a:t>subplots</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一次切分好区域并返回包含所有子图的对象的矩阵</a:t>
            </a:r>
            <a:r>
              <a:rPr kumimoji="0" lang="zh-CN" altLang="zh-CN" sz="1400" b="0" i="0" u="none" strike="noStrike" cap="none" normalizeH="0" baseline="0" dirty="0">
                <a:ln>
                  <a:noFill/>
                </a:ln>
                <a:solidFill>
                  <a:srgbClr val="808080"/>
                </a:solidFill>
                <a:effectLst/>
                <a:latin typeface="Arial Unicode MS"/>
                <a:ea typeface="Fira Code"/>
              </a:rPr>
              <a:t>axes</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fig</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axes = plt.subplots(</a:t>
            </a:r>
            <a:r>
              <a:rPr kumimoji="0" lang="zh-CN" altLang="zh-CN" sz="1400" b="0" i="0" u="none" strike="noStrike" cap="none" normalizeH="0" baseline="0" dirty="0">
                <a:ln>
                  <a:noFill/>
                </a:ln>
                <a:solidFill>
                  <a:srgbClr val="AA4926"/>
                </a:solidFill>
                <a:effectLst/>
                <a:latin typeface="Arial Unicode MS"/>
                <a:ea typeface="Fira Code"/>
              </a:rPr>
              <a:t>nrows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ncols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使用</a:t>
            </a:r>
            <a:r>
              <a:rPr kumimoji="0" lang="zh-CN" altLang="zh-CN" sz="1400" b="0" i="0" u="none" strike="noStrike" cap="none" normalizeH="0" baseline="0" dirty="0">
                <a:ln>
                  <a:noFill/>
                </a:ln>
                <a:solidFill>
                  <a:srgbClr val="808080"/>
                </a:solidFill>
                <a:effectLst/>
                <a:latin typeface="Arial Unicode MS"/>
                <a:ea typeface="Fira Code"/>
              </a:rPr>
              <a:t>axes[i, j]</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来调用每个子图对象，此方法可以实现更多精细的操作</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axes[</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A9B7C6"/>
                </a:solidFill>
                <a:effectLst/>
                <a:latin typeface="Arial Unicode MS"/>
                <a:ea typeface="Fira Code"/>
              </a:rPr>
              <a: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axes[</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].bar([</a:t>
            </a:r>
            <a:r>
              <a:rPr kumimoji="0" lang="zh-CN" altLang="zh-CN" sz="1400" b="0" i="0" u="none" strike="noStrike" cap="none" normalizeH="0" baseline="0" dirty="0">
                <a:ln>
                  <a:noFill/>
                </a:ln>
                <a:solidFill>
                  <a:srgbClr val="6A8759"/>
                </a:solidFill>
                <a:effectLst/>
                <a:latin typeface="Arial Unicode MS"/>
                <a:ea typeface="Fira Code"/>
              </a:rPr>
              <a:t>'A'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'B'</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axes[</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A9B7C6"/>
                </a:solidFill>
                <a:effectLst/>
                <a:latin typeface="Arial Unicode MS"/>
                <a:ea typeface="Fira Code"/>
              </a:rPr>
              <a:t>].pie([</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6</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labels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'b'</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axes[</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A9B7C6"/>
                </a:solidFill>
                <a:effectLst/>
                <a:latin typeface="Arial Unicode MS"/>
                <a:ea typeface="Fira Code"/>
              </a:rPr>
              <a:t>].barh([</a:t>
            </a:r>
            <a:r>
              <a:rPr kumimoji="0" lang="zh-CN" altLang="zh-CN" sz="1400" b="0" i="0" u="none" strike="noStrike" cap="none" normalizeH="0" baseline="0" dirty="0">
                <a:ln>
                  <a:noFill/>
                </a:ln>
                <a:solidFill>
                  <a:srgbClr val="6A8759"/>
                </a:solidFill>
                <a:effectLst/>
                <a:latin typeface="Arial Unicode MS"/>
                <a:ea typeface="Fira Code"/>
              </a:rPr>
              <a:t>'A'</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'B'</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'C'</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AD6A4D66-09A7-4682-B365-620F6CB00640}"/>
              </a:ext>
            </a:extLst>
          </p:cNvPr>
          <p:cNvSpPr txBox="1"/>
          <p:nvPr/>
        </p:nvSpPr>
        <p:spPr>
          <a:xfrm>
            <a:off x="7748016" y="3244334"/>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0, 1</a:t>
            </a:r>
            <a:endParaRPr lang="zh-CN" altLang="en-US" dirty="0">
              <a:solidFill>
                <a:srgbClr val="C00000"/>
              </a:solidFill>
            </a:endParaRPr>
          </a:p>
        </p:txBody>
      </p:sp>
      <p:sp>
        <p:nvSpPr>
          <p:cNvPr id="13" name="文本框 12">
            <a:extLst>
              <a:ext uri="{FF2B5EF4-FFF2-40B4-BE49-F238E27FC236}">
                <a16:creationId xmlns:a16="http://schemas.microsoft.com/office/drawing/2014/main" id="{8738F634-FF51-44F2-86B9-8BE98787C580}"/>
              </a:ext>
            </a:extLst>
          </p:cNvPr>
          <p:cNvSpPr txBox="1"/>
          <p:nvPr/>
        </p:nvSpPr>
        <p:spPr>
          <a:xfrm>
            <a:off x="5559552" y="4987656"/>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1, 0</a:t>
            </a:r>
            <a:endParaRPr lang="zh-CN" altLang="en-US" dirty="0">
              <a:solidFill>
                <a:srgbClr val="C00000"/>
              </a:solidFill>
            </a:endParaRPr>
          </a:p>
        </p:txBody>
      </p:sp>
      <p:sp>
        <p:nvSpPr>
          <p:cNvPr id="14" name="文本框 13">
            <a:extLst>
              <a:ext uri="{FF2B5EF4-FFF2-40B4-BE49-F238E27FC236}">
                <a16:creationId xmlns:a16="http://schemas.microsoft.com/office/drawing/2014/main" id="{EEA0E8DC-91C4-4533-91A8-F68FCC374B69}"/>
              </a:ext>
            </a:extLst>
          </p:cNvPr>
          <p:cNvSpPr txBox="1"/>
          <p:nvPr/>
        </p:nvSpPr>
        <p:spPr>
          <a:xfrm>
            <a:off x="7748016" y="4987656"/>
            <a:ext cx="530915" cy="369332"/>
          </a:xfrm>
          <a:prstGeom prst="rect">
            <a:avLst/>
          </a:prstGeom>
          <a:solidFill>
            <a:schemeClr val="bg1"/>
          </a:solidFill>
          <a:ln>
            <a:solidFill>
              <a:srgbClr val="C00000"/>
            </a:solidFill>
          </a:ln>
        </p:spPr>
        <p:txBody>
          <a:bodyPr wrap="none" rtlCol="0">
            <a:spAutoFit/>
          </a:bodyPr>
          <a:lstStyle/>
          <a:p>
            <a:r>
              <a:rPr lang="en-US" altLang="zh-CN" dirty="0">
                <a:solidFill>
                  <a:srgbClr val="C00000"/>
                </a:solidFill>
              </a:rPr>
              <a:t>1, 1</a:t>
            </a:r>
            <a:endParaRPr lang="zh-CN" altLang="en-US" dirty="0">
              <a:solidFill>
                <a:srgbClr val="C00000"/>
              </a:solidFill>
            </a:endParaRPr>
          </a:p>
        </p:txBody>
      </p:sp>
    </p:spTree>
    <p:extLst>
      <p:ext uri="{BB962C8B-B14F-4D97-AF65-F5344CB8AC3E}">
        <p14:creationId xmlns:p14="http://schemas.microsoft.com/office/powerpoint/2010/main" val="205774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9124" y="4409120"/>
            <a:ext cx="8325019" cy="1114192"/>
          </a:xfrm>
        </p:spPr>
        <p:txBody>
          <a:bodyPr/>
          <a:lstStyle/>
          <a:p>
            <a:pPr algn="ctr"/>
            <a:r>
              <a:rPr lang="en-US" altLang="zh-CN" dirty="0">
                <a:latin typeface="Times New Roman" panose="02020603050405020304" pitchFamily="18" charset="0"/>
                <a:ea typeface="黑体" panose="02010609060101010101" pitchFamily="49" charset="-122"/>
              </a:rPr>
              <a:t>03 </a:t>
            </a:r>
            <a:r>
              <a:rPr lang="zh-CN" altLang="en-US" dirty="0">
                <a:latin typeface="Times New Roman" panose="02020603050405020304" pitchFamily="18" charset="0"/>
                <a:ea typeface="黑体" panose="02010609060101010101" pitchFamily="49" charset="-122"/>
              </a:rPr>
              <a:t>数据可视化</a:t>
            </a:r>
          </a:p>
        </p:txBody>
      </p:sp>
    </p:spTree>
    <p:extLst>
      <p:ext uri="{BB962C8B-B14F-4D97-AF65-F5344CB8AC3E}">
        <p14:creationId xmlns:p14="http://schemas.microsoft.com/office/powerpoint/2010/main" val="1068965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6 pandas</a:t>
            </a:r>
            <a:r>
              <a:rPr lang="zh-CN" altLang="en-US" dirty="0">
                <a:latin typeface="Times New Roman" panose="02020603050405020304" pitchFamily="18" charset="0"/>
                <a:ea typeface="黑体" panose="02010609060101010101" pitchFamily="49" charset="-122"/>
              </a:rPr>
              <a:t>的快速调用</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en-US" altLang="zh-CN" dirty="0">
                <a:latin typeface="Times New Roman" panose="02020603050405020304" pitchFamily="18" charset="0"/>
                <a:ea typeface="黑体" panose="02010609060101010101" pitchFamily="49" charset="-122"/>
              </a:rPr>
              <a:t>Pandas</a:t>
            </a:r>
            <a:r>
              <a:rPr lang="zh-CN" altLang="en-US" dirty="0">
                <a:latin typeface="Times New Roman" panose="02020603050405020304" pitchFamily="18" charset="0"/>
                <a:ea typeface="黑体" panose="02010609060101010101" pitchFamily="49" charset="-122"/>
              </a:rPr>
              <a:t>的数据类型（</a:t>
            </a:r>
            <a:r>
              <a:rPr lang="en-US" altLang="zh-CN" dirty="0" err="1">
                <a:latin typeface="Times New Roman" panose="02020603050405020304" pitchFamily="18" charset="0"/>
                <a:ea typeface="黑体" panose="02010609060101010101" pitchFamily="49" charset="-122"/>
              </a:rPr>
              <a:t>DataFrame</a:t>
            </a:r>
            <a:r>
              <a:rPr lang="zh-CN" altLang="en-US" dirty="0">
                <a:latin typeface="Times New Roman" panose="02020603050405020304" pitchFamily="18" charset="0"/>
                <a:ea typeface="黑体" panose="02010609060101010101" pitchFamily="49" charset="-122"/>
              </a:rPr>
              <a:t>和</a:t>
            </a:r>
            <a:r>
              <a:rPr lang="en-US" altLang="zh-CN" dirty="0">
                <a:latin typeface="Times New Roman" panose="02020603050405020304" pitchFamily="18" charset="0"/>
                <a:ea typeface="黑体" panose="02010609060101010101" pitchFamily="49" charset="-122"/>
              </a:rPr>
              <a:t>Series)</a:t>
            </a:r>
            <a:r>
              <a:rPr lang="zh-CN" altLang="en-US" dirty="0">
                <a:latin typeface="Times New Roman" panose="02020603050405020304" pitchFamily="18" charset="0"/>
                <a:ea typeface="黑体" panose="02010609060101010101" pitchFamily="49" charset="-122"/>
              </a:rPr>
              <a:t>可以直接调用</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a:t>
            </a:r>
            <a:r>
              <a:rPr lang="en-US" altLang="zh-CN" dirty="0" err="1">
                <a:latin typeface="Times New Roman" panose="02020603050405020304" pitchFamily="18" charset="0"/>
                <a:ea typeface="黑体" panose="02010609060101010101" pitchFamily="49" charset="-122"/>
              </a:rPr>
              <a:t>api</a:t>
            </a:r>
            <a:r>
              <a:rPr lang="zh-CN" altLang="en-US" dirty="0">
                <a:latin typeface="Times New Roman" panose="02020603050405020304" pitchFamily="18" charset="0"/>
                <a:ea typeface="黑体" panose="02010609060101010101" pitchFamily="49" charset="-122"/>
              </a:rPr>
              <a:t>进行绘图。</a:t>
            </a:r>
            <a:endParaRPr lang="en-US" altLang="zh-CN" dirty="0">
              <a:latin typeface="Times New Roman" panose="02020603050405020304" pitchFamily="18" charset="0"/>
              <a:ea typeface="黑体" panose="02010609060101010101" pitchFamily="49" charset="-122"/>
            </a:endParaRPr>
          </a:p>
        </p:txBody>
      </p:sp>
      <p:sp>
        <p:nvSpPr>
          <p:cNvPr id="9" name="Rectangle 3">
            <a:extLst>
              <a:ext uri="{FF2B5EF4-FFF2-40B4-BE49-F238E27FC236}">
                <a16:creationId xmlns:a16="http://schemas.microsoft.com/office/drawing/2014/main" id="{5E8CF2EE-B38D-4827-A93E-6E397C7D3E06}"/>
              </a:ext>
            </a:extLst>
          </p:cNvPr>
          <p:cNvSpPr>
            <a:spLocks noChangeArrowheads="1"/>
          </p:cNvSpPr>
          <p:nvPr/>
        </p:nvSpPr>
        <p:spPr bwMode="auto">
          <a:xfrm>
            <a:off x="408432" y="2908008"/>
            <a:ext cx="3188208" cy="329750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pandas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pd</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基于字典快速生成</a:t>
            </a:r>
            <a:r>
              <a:rPr kumimoji="0" lang="zh-CN" altLang="zh-CN" sz="1400" b="0" i="0" u="none" strike="noStrike" cap="none" normalizeH="0" baseline="0" dirty="0">
                <a:ln>
                  <a:noFill/>
                </a:ln>
                <a:solidFill>
                  <a:srgbClr val="808080"/>
                </a:solidFill>
                <a:effectLst/>
                <a:latin typeface="Arial Unicode MS"/>
                <a:ea typeface="Fira Code"/>
              </a:rPr>
              <a:t>DataFrame</a:t>
            </a:r>
            <a:br>
              <a:rPr kumimoji="0" lang="zh-CN" altLang="zh-CN" sz="1400" b="0" i="0" u="none" strike="noStrike" cap="none" normalizeH="0" baseline="0" dirty="0">
                <a:ln>
                  <a:noFill/>
                </a:ln>
                <a:solidFill>
                  <a:srgbClr val="808080"/>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 = {</a:t>
            </a:r>
            <a:r>
              <a:rPr kumimoji="0" lang="zh-CN" altLang="zh-CN" sz="1400" b="0" i="0" u="none" strike="noStrike" cap="none" normalizeH="0" baseline="0" dirty="0">
                <a:ln>
                  <a:noFill/>
                </a:ln>
                <a:solidFill>
                  <a:srgbClr val="6A8759"/>
                </a:solidFill>
                <a:effectLst/>
                <a:latin typeface="Arial Unicode MS"/>
                <a:ea typeface="Fira Code"/>
              </a:rPr>
              <a:t>'y=x'</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5</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a:t>
            </a:r>
            <a:br>
              <a:rPr kumimoji="0" lang="zh-CN" altLang="zh-CN" sz="1400" b="0" i="0" u="none" strike="noStrike" cap="none" normalizeH="0" baseline="0" dirty="0">
                <a:ln>
                  <a:noFill/>
                </a:ln>
                <a:solidFill>
                  <a:srgbClr val="CC7832"/>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'y=x^2'</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9</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16</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data_df = pd.DataFrame(data)</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data_df.plot()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快速绘图</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plt.xticks([</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2FDAB6AA-747C-4DB4-8222-2967D7905A0F}"/>
              </a:ext>
            </a:extLst>
          </p:cNvPr>
          <p:cNvPicPr>
            <a:picLocks noChangeAspect="1"/>
          </p:cNvPicPr>
          <p:nvPr/>
        </p:nvPicPr>
        <p:blipFill>
          <a:blip r:embed="rId2"/>
          <a:stretch>
            <a:fillRect/>
          </a:stretch>
        </p:blipFill>
        <p:spPr>
          <a:xfrm>
            <a:off x="4370831" y="3022462"/>
            <a:ext cx="4091463" cy="3068597"/>
          </a:xfrm>
          <a:prstGeom prst="rect">
            <a:avLst/>
          </a:prstGeom>
        </p:spPr>
      </p:pic>
    </p:spTree>
    <p:extLst>
      <p:ext uri="{BB962C8B-B14F-4D97-AF65-F5344CB8AC3E}">
        <p14:creationId xmlns:p14="http://schemas.microsoft.com/office/powerpoint/2010/main" val="238051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7 matplotlib</a:t>
            </a:r>
            <a:r>
              <a:rPr lang="zh-CN" altLang="en-US" dirty="0">
                <a:latin typeface="Times New Roman" panose="02020603050405020304" pitchFamily="18" charset="0"/>
                <a:ea typeface="黑体" panose="02010609060101010101" pitchFamily="49" charset="-122"/>
              </a:rPr>
              <a:t>使用注意事项</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en-US" altLang="zh-CN" dirty="0" err="1">
                <a:latin typeface="Times New Roman" panose="02020603050405020304" pitchFamily="18" charset="0"/>
                <a:ea typeface="黑体" panose="02010609060101010101" pitchFamily="49" charset="-122"/>
              </a:rPr>
              <a:t>plt.show</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的使用时机</a:t>
            </a:r>
            <a:endParaRPr lang="en-US" altLang="zh-CN" dirty="0">
              <a:latin typeface="Times New Roman" panose="02020603050405020304" pitchFamily="18" charset="0"/>
              <a:ea typeface="黑体" panose="02010609060101010101" pitchFamily="49" charset="-122"/>
            </a:endParaRPr>
          </a:p>
          <a:p>
            <a:pPr lvl="1" algn="just"/>
            <a:r>
              <a:rPr lang="zh-CN" altLang="en-US" dirty="0">
                <a:latin typeface="Times New Roman" panose="02020603050405020304" pitchFamily="18" charset="0"/>
                <a:ea typeface="黑体" panose="02010609060101010101" pitchFamily="49" charset="-122"/>
              </a:rPr>
              <a:t>如果在</a:t>
            </a:r>
            <a:r>
              <a:rPr lang="en-US" altLang="zh-CN" dirty="0" err="1">
                <a:latin typeface="Times New Roman" panose="02020603050405020304" pitchFamily="18" charset="0"/>
                <a:ea typeface="黑体" panose="02010609060101010101" pitchFamily="49" charset="-122"/>
              </a:rPr>
              <a:t>plt.savefig</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之前使用，则不能成功保存图形</a:t>
            </a:r>
            <a:endParaRPr lang="en-US" altLang="zh-CN" dirty="0">
              <a:latin typeface="Times New Roman" panose="02020603050405020304" pitchFamily="18" charset="0"/>
              <a:ea typeface="黑体" panose="02010609060101010101" pitchFamily="49" charset="-122"/>
            </a:endParaRPr>
          </a:p>
          <a:p>
            <a:pPr lvl="1" algn="just"/>
            <a:r>
              <a:rPr lang="en-US" altLang="zh-CN" dirty="0" err="1">
                <a:latin typeface="Times New Roman" panose="02020603050405020304" pitchFamily="18" charset="0"/>
                <a:ea typeface="黑体" panose="02010609060101010101" pitchFamily="49" charset="-122"/>
              </a:rPr>
              <a:t>plt.savefig</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不会清除已保存图形的信息，如果两张图之间不使用</a:t>
            </a:r>
            <a:r>
              <a:rPr lang="en-US" altLang="zh-CN" dirty="0" err="1">
                <a:latin typeface="Times New Roman" panose="02020603050405020304" pitchFamily="18" charset="0"/>
                <a:ea typeface="黑体" panose="02010609060101010101" pitchFamily="49" charset="-122"/>
              </a:rPr>
              <a:t>plt.show</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，且未使用</a:t>
            </a:r>
            <a:r>
              <a:rPr lang="en-US" altLang="zh-CN" dirty="0" err="1">
                <a:latin typeface="Times New Roman" panose="02020603050405020304" pitchFamily="18" charset="0"/>
                <a:ea typeface="黑体" panose="02010609060101010101" pitchFamily="49" charset="-122"/>
              </a:rPr>
              <a:t>plt.figure</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来声明新的图形，则多个图将绘制于一张图上。</a:t>
            </a:r>
            <a:endParaRPr lang="en-US" altLang="zh-CN" dirty="0">
              <a:latin typeface="Times New Roman" panose="02020603050405020304" pitchFamily="18" charset="0"/>
              <a:ea typeface="黑体" panose="02010609060101010101" pitchFamily="49" charset="-122"/>
            </a:endParaRPr>
          </a:p>
        </p:txBody>
      </p:sp>
      <p:sp>
        <p:nvSpPr>
          <p:cNvPr id="2" name="Rectangle 1">
            <a:extLst>
              <a:ext uri="{FF2B5EF4-FFF2-40B4-BE49-F238E27FC236}">
                <a16:creationId xmlns:a16="http://schemas.microsoft.com/office/drawing/2014/main" id="{BA634D2B-F491-4FD7-8376-5B31ECB5F9FD}"/>
              </a:ext>
            </a:extLst>
          </p:cNvPr>
          <p:cNvSpPr>
            <a:spLocks noChangeArrowheads="1"/>
          </p:cNvSpPr>
          <p:nvPr/>
        </p:nvSpPr>
        <p:spPr bwMode="auto">
          <a:xfrm>
            <a:off x="402333" y="3739416"/>
            <a:ext cx="3976215" cy="195098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plt.show()</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在</a:t>
            </a:r>
            <a:r>
              <a:rPr kumimoji="0" lang="zh-CN" altLang="zh-CN" sz="1400" b="0" i="0" u="none" strike="noStrike" cap="none" normalizeH="0" baseline="0" dirty="0">
                <a:ln>
                  <a:noFill/>
                </a:ln>
                <a:solidFill>
                  <a:srgbClr val="808080"/>
                </a:solidFill>
                <a:effectLst/>
                <a:latin typeface="Arial Unicode MS"/>
                <a:ea typeface="Fira Code"/>
              </a:rPr>
              <a:t>plt.savefig()</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前使用，则保存图片为空</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plt.savefig(</a:t>
            </a:r>
            <a:r>
              <a:rPr kumimoji="0" lang="zh-CN" altLang="zh-CN" sz="1400" b="0" i="0" u="none" strike="noStrike" cap="none" normalizeH="0" baseline="0" dirty="0">
                <a:ln>
                  <a:noFill/>
                </a:ln>
                <a:solidFill>
                  <a:srgbClr val="6A8759"/>
                </a:solidFill>
                <a:effectLst/>
                <a:latin typeface="Arial Unicode MS"/>
                <a:ea typeface="Fira Code"/>
              </a:rPr>
              <a:t>'D:/nothing.png'</a:t>
            </a:r>
            <a:r>
              <a:rPr kumimoji="0" lang="zh-CN" altLang="zh-CN" sz="1400" b="0" i="0" u="none" strike="noStrike" cap="none" normalizeH="0" baseline="0" dirty="0">
                <a:ln>
                  <a:noFill/>
                </a:ln>
                <a:solidFill>
                  <a:srgbClr val="A9B7C6"/>
                </a:solidFill>
                <a:effectLst/>
                <a:latin typeface="Arial Unicode MS"/>
                <a:ea typeface="Fira Code"/>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F3FF378B-D82E-41B1-A81D-3D3362FB83C0}"/>
              </a:ext>
            </a:extLst>
          </p:cNvPr>
          <p:cNvSpPr>
            <a:spLocks noChangeArrowheads="1"/>
          </p:cNvSpPr>
          <p:nvPr/>
        </p:nvSpPr>
        <p:spPr bwMode="auto">
          <a:xfrm>
            <a:off x="4765452" y="3739416"/>
            <a:ext cx="3976215" cy="22202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plt.savefig(</a:t>
            </a:r>
            <a:r>
              <a:rPr kumimoji="0" lang="zh-CN" altLang="zh-CN" sz="1400" b="0" i="0" u="none" strike="noStrike" cap="none" normalizeH="0" baseline="0" dirty="0">
                <a:ln>
                  <a:noFill/>
                </a:ln>
                <a:solidFill>
                  <a:srgbClr val="6A8759"/>
                </a:solidFill>
                <a:effectLst/>
                <a:latin typeface="Arial Unicode MS"/>
                <a:ea typeface="Fira Code"/>
              </a:rPr>
              <a:t>‘D:/y=x.png’</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9</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16</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由于第一张图保存后未</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清除</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第一张图信息，保存的第二张图将保留第一张图的信息。</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plt.savefig(</a:t>
            </a:r>
            <a:r>
              <a:rPr kumimoji="0" lang="zh-CN" altLang="zh-CN" sz="1400" b="0" i="0" u="none" strike="noStrike" cap="none" normalizeH="0" baseline="0" dirty="0">
                <a:ln>
                  <a:noFill/>
                </a:ln>
                <a:solidFill>
                  <a:srgbClr val="6A8759"/>
                </a:solidFill>
                <a:effectLst/>
                <a:latin typeface="Arial Unicode MS"/>
                <a:ea typeface="Fira Code"/>
              </a:rPr>
              <a:t>'D:/y=x^2.png'</a:t>
            </a:r>
            <a:r>
              <a:rPr kumimoji="0" lang="zh-CN" altLang="zh-CN" sz="1400" b="0" i="0" u="none" strike="noStrike" cap="none" normalizeH="0" baseline="0" dirty="0">
                <a:ln>
                  <a:noFill/>
                </a:ln>
                <a:solidFill>
                  <a:srgbClr val="A9B7C6"/>
                </a:solidFill>
                <a:effectLst/>
                <a:latin typeface="Arial Unicode MS"/>
                <a:ea typeface="Fira Code"/>
              </a:rPr>
              <a: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128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7 matplotlib</a:t>
            </a:r>
            <a:r>
              <a:rPr lang="zh-CN" altLang="en-US" dirty="0">
                <a:latin typeface="Times New Roman" panose="02020603050405020304" pitchFamily="18" charset="0"/>
                <a:ea typeface="黑体" panose="02010609060101010101" pitchFamily="49" charset="-122"/>
              </a:rPr>
              <a:t>使用注意事项</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中文支持</a:t>
            </a:r>
            <a:endParaRPr lang="en-US" altLang="zh-CN" dirty="0">
              <a:latin typeface="Times New Roman" panose="02020603050405020304" pitchFamily="18" charset="0"/>
              <a:ea typeface="黑体" panose="02010609060101010101" pitchFamily="49" charset="-122"/>
            </a:endParaRPr>
          </a:p>
          <a:p>
            <a:pPr lvl="1" algn="just"/>
            <a:r>
              <a:rPr lang="zh-CN" altLang="en-US" dirty="0">
                <a:latin typeface="Times New Roman" panose="02020603050405020304" pitchFamily="18" charset="0"/>
                <a:ea typeface="黑体" panose="02010609060101010101" pitchFamily="49" charset="-122"/>
              </a:rPr>
              <a:t>默认情况下</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使用自带的字体，而自带的字体中没有中文字体，因此不加设置的话图像中文无法正常显示。</a:t>
            </a:r>
            <a:endParaRPr lang="en-US" altLang="zh-CN" dirty="0">
              <a:latin typeface="Times New Roman" panose="02020603050405020304" pitchFamily="18" charset="0"/>
              <a:ea typeface="黑体" panose="02010609060101010101" pitchFamily="49" charset="-122"/>
            </a:endParaRPr>
          </a:p>
        </p:txBody>
      </p:sp>
      <p:pic>
        <p:nvPicPr>
          <p:cNvPr id="5" name="图片 4">
            <a:extLst>
              <a:ext uri="{FF2B5EF4-FFF2-40B4-BE49-F238E27FC236}">
                <a16:creationId xmlns:a16="http://schemas.microsoft.com/office/drawing/2014/main" id="{CEB337BB-B147-4205-90A0-437787CF7814}"/>
              </a:ext>
            </a:extLst>
          </p:cNvPr>
          <p:cNvPicPr>
            <a:picLocks noChangeAspect="1"/>
          </p:cNvPicPr>
          <p:nvPr/>
        </p:nvPicPr>
        <p:blipFill>
          <a:blip r:embed="rId2"/>
          <a:stretch>
            <a:fillRect/>
          </a:stretch>
        </p:blipFill>
        <p:spPr>
          <a:xfrm>
            <a:off x="4096512" y="3148640"/>
            <a:ext cx="4194048" cy="3145536"/>
          </a:xfrm>
          <a:prstGeom prst="rect">
            <a:avLst/>
          </a:prstGeom>
        </p:spPr>
      </p:pic>
      <p:sp>
        <p:nvSpPr>
          <p:cNvPr id="6" name="Rectangle 1">
            <a:extLst>
              <a:ext uri="{FF2B5EF4-FFF2-40B4-BE49-F238E27FC236}">
                <a16:creationId xmlns:a16="http://schemas.microsoft.com/office/drawing/2014/main" id="{2FC7FDE5-20F0-4695-A10F-00AC7A93F912}"/>
              </a:ext>
            </a:extLst>
          </p:cNvPr>
          <p:cNvSpPr>
            <a:spLocks noChangeArrowheads="1"/>
          </p:cNvSpPr>
          <p:nvPr/>
        </p:nvSpPr>
        <p:spPr bwMode="auto">
          <a:xfrm>
            <a:off x="652519" y="3745916"/>
            <a:ext cx="3097229" cy="195098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plt.title(</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标题</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'x</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'y</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0413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7 matplotlib</a:t>
            </a:r>
            <a:r>
              <a:rPr lang="zh-CN" altLang="en-US" dirty="0">
                <a:latin typeface="Times New Roman" panose="02020603050405020304" pitchFamily="18" charset="0"/>
                <a:ea typeface="黑体" panose="02010609060101010101" pitchFamily="49" charset="-122"/>
              </a:rPr>
              <a:t>使用注意事项</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中文支持解决方案一：</a:t>
            </a:r>
            <a:r>
              <a:rPr lang="zh-CN" altLang="fr-FR" dirty="0">
                <a:latin typeface="Times New Roman" panose="02020603050405020304" pitchFamily="18" charset="0"/>
                <a:ea typeface="黑体" panose="02010609060101010101" pitchFamily="49" charset="-122"/>
              </a:rPr>
              <a:t>使用字体管理器 </a:t>
            </a:r>
            <a:r>
              <a:rPr lang="fr-FR" altLang="zh-CN" dirty="0">
                <a:latin typeface="Times New Roman" panose="02020603050405020304" pitchFamily="18" charset="0"/>
                <a:ea typeface="黑体" panose="02010609060101010101" pitchFamily="49" charset="-122"/>
              </a:rPr>
              <a:t>font_manager</a:t>
            </a:r>
            <a:endParaRPr lang="en-US" altLang="zh-CN" dirty="0">
              <a:latin typeface="Times New Roman" panose="02020603050405020304" pitchFamily="18" charset="0"/>
              <a:ea typeface="黑体" panose="02010609060101010101" pitchFamily="49" charset="-122"/>
            </a:endParaRPr>
          </a:p>
        </p:txBody>
      </p:sp>
      <p:sp>
        <p:nvSpPr>
          <p:cNvPr id="2" name="Rectangle 1">
            <a:extLst>
              <a:ext uri="{FF2B5EF4-FFF2-40B4-BE49-F238E27FC236}">
                <a16:creationId xmlns:a16="http://schemas.microsoft.com/office/drawing/2014/main" id="{C807BCDE-C4C4-443C-9153-E2878348DA8F}"/>
              </a:ext>
            </a:extLst>
          </p:cNvPr>
          <p:cNvSpPr>
            <a:spLocks noChangeArrowheads="1"/>
          </p:cNvSpPr>
          <p:nvPr/>
        </p:nvSpPr>
        <p:spPr bwMode="auto">
          <a:xfrm>
            <a:off x="158496" y="2749512"/>
            <a:ext cx="5583936" cy="329750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matplotlib.font_manager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FontProperties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字体管理器</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设置汉字格式</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font = FontProperties(</a:t>
            </a:r>
            <a:r>
              <a:rPr kumimoji="0" lang="zh-CN" altLang="zh-CN" sz="1400" b="0" i="0" u="none" strike="noStrike" cap="none" normalizeH="0" baseline="0" dirty="0">
                <a:ln>
                  <a:noFill/>
                </a:ln>
                <a:solidFill>
                  <a:srgbClr val="AA4926"/>
                </a:solidFill>
                <a:effectLst/>
                <a:latin typeface="Arial Unicode MS"/>
                <a:ea typeface="Fira Code"/>
              </a:rPr>
              <a:t>fname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r"c:\windows\fonts\simsun.ttc"</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plt.title(</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标题</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fontproperties</a:t>
            </a:r>
            <a:r>
              <a:rPr kumimoji="0" lang="zh-CN" altLang="zh-CN" sz="1400" b="0" i="0" u="none" strike="noStrike" cap="none" normalizeH="0" baseline="0" dirty="0">
                <a:ln>
                  <a:noFill/>
                </a:ln>
                <a:solidFill>
                  <a:srgbClr val="A9B7C6"/>
                </a:solidFill>
                <a:effectLst/>
                <a:latin typeface="Arial Unicode MS"/>
                <a:ea typeface="Fira Code"/>
              </a:rPr>
              <a:t>=font)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'x</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fontproperties</a:t>
            </a:r>
            <a:r>
              <a:rPr kumimoji="0" lang="zh-CN" altLang="zh-CN" sz="1400" b="0" i="0" u="none" strike="noStrike" cap="none" normalizeH="0" baseline="0" dirty="0">
                <a:ln>
                  <a:noFill/>
                </a:ln>
                <a:solidFill>
                  <a:srgbClr val="A9B7C6"/>
                </a:solidFill>
                <a:effectLst/>
                <a:latin typeface="Arial Unicode MS"/>
                <a:ea typeface="Fira Code"/>
              </a:rPr>
              <a:t>=font)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'y</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fontproperties</a:t>
            </a:r>
            <a:r>
              <a:rPr kumimoji="0" lang="zh-CN" altLang="zh-CN" sz="1400" b="0" i="0" u="none" strike="noStrike" cap="none" normalizeH="0" baseline="0" dirty="0">
                <a:ln>
                  <a:noFill/>
                </a:ln>
                <a:solidFill>
                  <a:srgbClr val="A9B7C6"/>
                </a:solidFill>
                <a:effectLst/>
                <a:latin typeface="Arial Unicode MS"/>
                <a:ea typeface="Fira Code"/>
              </a:rPr>
              <a:t>=font)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7DFCB49B-19CC-4D02-98BA-CB034E1727D4}"/>
              </a:ext>
            </a:extLst>
          </p:cNvPr>
          <p:cNvPicPr>
            <a:picLocks noChangeAspect="1"/>
          </p:cNvPicPr>
          <p:nvPr/>
        </p:nvPicPr>
        <p:blipFill>
          <a:blip r:embed="rId3"/>
          <a:stretch>
            <a:fillRect/>
          </a:stretch>
        </p:blipFill>
        <p:spPr>
          <a:xfrm>
            <a:off x="5937504" y="3255265"/>
            <a:ext cx="3048000" cy="2286000"/>
          </a:xfrm>
          <a:prstGeom prst="rect">
            <a:avLst/>
          </a:prstGeom>
        </p:spPr>
      </p:pic>
    </p:spTree>
    <p:extLst>
      <p:ext uri="{BB962C8B-B14F-4D97-AF65-F5344CB8AC3E}">
        <p14:creationId xmlns:p14="http://schemas.microsoft.com/office/powerpoint/2010/main" val="1306330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7 matplotlib</a:t>
            </a:r>
            <a:r>
              <a:rPr lang="zh-CN" altLang="en-US" dirty="0">
                <a:latin typeface="Times New Roman" panose="02020603050405020304" pitchFamily="18" charset="0"/>
                <a:ea typeface="黑体" panose="02010609060101010101" pitchFamily="49" charset="-122"/>
              </a:rPr>
              <a:t>使用注意事项</a:t>
            </a:r>
          </a:p>
        </p:txBody>
      </p:sp>
      <p:sp>
        <p:nvSpPr>
          <p:cNvPr id="12" name="内容占位符 3">
            <a:extLst>
              <a:ext uri="{FF2B5EF4-FFF2-40B4-BE49-F238E27FC236}">
                <a16:creationId xmlns:a16="http://schemas.microsoft.com/office/drawing/2014/main" id="{74CD3BC5-3F27-451C-A58C-8138D98EF789}"/>
              </a:ext>
            </a:extLst>
          </p:cNvPr>
          <p:cNvSpPr>
            <a:spLocks noGrp="1"/>
          </p:cNvSpPr>
          <p:nvPr>
            <p:ph sz="quarter" idx="10"/>
          </p:nvPr>
        </p:nvSpPr>
        <p:spPr>
          <a:xfrm>
            <a:off x="494026" y="1685678"/>
            <a:ext cx="8372163" cy="4471282"/>
          </a:xfrm>
        </p:spPr>
        <p:txBody>
          <a:bodyPr>
            <a:normAutofit/>
          </a:bodyPr>
          <a:lstStyle/>
          <a:p>
            <a:pPr algn="just"/>
            <a:r>
              <a:rPr lang="zh-CN" altLang="en-US" dirty="0">
                <a:latin typeface="Times New Roman" panose="02020603050405020304" pitchFamily="18" charset="0"/>
                <a:ea typeface="黑体" panose="02010609060101010101" pitchFamily="49" charset="-122"/>
              </a:rPr>
              <a:t>中文支持解决方案二：代码中动态设置中文字体</a:t>
            </a:r>
            <a:endParaRPr lang="en-US" altLang="zh-CN" dirty="0">
              <a:latin typeface="Times New Roman" panose="02020603050405020304" pitchFamily="18" charset="0"/>
              <a:ea typeface="黑体" panose="02010609060101010101" pitchFamily="49" charset="-122"/>
            </a:endParaRPr>
          </a:p>
        </p:txBody>
      </p:sp>
      <p:sp>
        <p:nvSpPr>
          <p:cNvPr id="5" name="Rectangle 1">
            <a:extLst>
              <a:ext uri="{FF2B5EF4-FFF2-40B4-BE49-F238E27FC236}">
                <a16:creationId xmlns:a16="http://schemas.microsoft.com/office/drawing/2014/main" id="{6284E58B-19C6-42E5-B7E1-60C3C579EBD3}"/>
              </a:ext>
            </a:extLst>
          </p:cNvPr>
          <p:cNvSpPr>
            <a:spLocks noChangeArrowheads="1"/>
          </p:cNvSpPr>
          <p:nvPr/>
        </p:nvSpPr>
        <p:spPr bwMode="auto">
          <a:xfrm>
            <a:off x="188976" y="2468557"/>
            <a:ext cx="4334256" cy="35668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pylab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mpl</a:t>
            </a:r>
            <a:br>
              <a:rPr kumimoji="0" lang="zh-CN" altLang="zh-CN" sz="1400" b="0" i="0" u="none" strike="noStrike" cap="none" normalizeH="0" baseline="0" dirty="0">
                <a:ln>
                  <a:noFill/>
                </a:ln>
                <a:solidFill>
                  <a:srgbClr val="A9B7C6"/>
                </a:solidFill>
                <a:effectLst/>
                <a:latin typeface="Arial Unicode MS"/>
                <a:ea typeface="Fira Code"/>
              </a:rPr>
            </a:b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mpl.rcParams[</a:t>
            </a:r>
            <a:r>
              <a:rPr kumimoji="0" lang="zh-CN" altLang="zh-CN" sz="1400" b="0" i="0" u="none" strike="noStrike" cap="none" normalizeH="0" baseline="0" dirty="0">
                <a:ln>
                  <a:noFill/>
                </a:ln>
                <a:solidFill>
                  <a:srgbClr val="6A8759"/>
                </a:solidFill>
                <a:effectLst/>
                <a:latin typeface="Arial Unicode MS"/>
                <a:ea typeface="Fira Code"/>
              </a:rPr>
              <a:t>'font.sans-serif'</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6A8759"/>
                </a:solidFill>
                <a:effectLst/>
                <a:latin typeface="Arial Unicode MS"/>
                <a:ea typeface="Fira Code"/>
              </a:rPr>
              <a:t>'FangSong'</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指定默认字体</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mpl.rcParams[</a:t>
            </a:r>
            <a:r>
              <a:rPr kumimoji="0" lang="zh-CN" altLang="zh-CN" sz="1400" b="0" i="0" u="none" strike="noStrike" cap="none" normalizeH="0" baseline="0" dirty="0">
                <a:ln>
                  <a:noFill/>
                </a:ln>
                <a:solidFill>
                  <a:srgbClr val="6A8759"/>
                </a:solidFill>
                <a:effectLst/>
                <a:latin typeface="Arial Unicode MS"/>
                <a:ea typeface="Fira Code"/>
              </a:rPr>
              <a:t>'axes.unicode_minus'</a:t>
            </a:r>
            <a:r>
              <a:rPr kumimoji="0" lang="zh-CN" altLang="zh-CN" sz="1400" b="0" i="0" u="none" strike="noStrike" cap="none" normalizeH="0" baseline="0" dirty="0">
                <a:ln>
                  <a:noFill/>
                </a:ln>
                <a:solidFill>
                  <a:srgbClr val="A9B7C6"/>
                </a:solidFill>
                <a:effectLst/>
                <a:latin typeface="Arial Unicode MS"/>
                <a:ea typeface="Fira Code"/>
              </a:rPr>
              <a:t>] = </a:t>
            </a:r>
            <a:r>
              <a:rPr kumimoji="0" lang="zh-CN" altLang="zh-CN" sz="1400" b="0" i="0" u="none" strike="noStrike" cap="none" normalizeH="0" baseline="0" dirty="0">
                <a:ln>
                  <a:noFill/>
                </a:ln>
                <a:solidFill>
                  <a:srgbClr val="CC7832"/>
                </a:solidFill>
                <a:effectLst/>
                <a:latin typeface="Arial Unicode MS"/>
                <a:ea typeface="Fira Code"/>
              </a:rPr>
              <a:t>False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解决保存图像是负号</a:t>
            </a:r>
            <a:r>
              <a:rPr kumimoji="0" lang="zh-CN" altLang="zh-CN" sz="1400" b="0" i="0" u="none" strike="noStrike" cap="none" normalizeH="0" baseline="0" dirty="0">
                <a:ln>
                  <a:noFill/>
                </a:ln>
                <a:solidFill>
                  <a:srgbClr val="808080"/>
                </a:solidFill>
                <a:effectLst/>
                <a:latin typeface="Arial Unicode MS"/>
                <a:ea typeface="Fira Code"/>
              </a:rPr>
              <a:t>'-'</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显示为方块的问题</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plt.plot([</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4</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plt.title(</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标题</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'x</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'y</a:t>
            </a:r>
            <a:r>
              <a:rPr kumimoji="0" lang="zh-CN" altLang="zh-CN" sz="14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轴标签</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plt.show()</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3E3B6343-5D21-444E-B209-B78803831E41}"/>
              </a:ext>
            </a:extLst>
          </p:cNvPr>
          <p:cNvPicPr>
            <a:picLocks noChangeAspect="1"/>
          </p:cNvPicPr>
          <p:nvPr/>
        </p:nvPicPr>
        <p:blipFill>
          <a:blip r:embed="rId3"/>
          <a:stretch>
            <a:fillRect/>
          </a:stretch>
        </p:blipFill>
        <p:spPr>
          <a:xfrm>
            <a:off x="5321808" y="2948941"/>
            <a:ext cx="3474720" cy="2606040"/>
          </a:xfrm>
          <a:prstGeom prst="rect">
            <a:avLst/>
          </a:prstGeom>
        </p:spPr>
      </p:pic>
      <p:sp>
        <p:nvSpPr>
          <p:cNvPr id="7" name="矩形 6">
            <a:extLst>
              <a:ext uri="{FF2B5EF4-FFF2-40B4-BE49-F238E27FC236}">
                <a16:creationId xmlns:a16="http://schemas.microsoft.com/office/drawing/2014/main" id="{12FB3C58-C572-D74E-850E-9B4B4B4FED35}"/>
              </a:ext>
            </a:extLst>
          </p:cNvPr>
          <p:cNvSpPr/>
          <p:nvPr/>
        </p:nvSpPr>
        <p:spPr>
          <a:xfrm>
            <a:off x="188976" y="6261014"/>
            <a:ext cx="6168676" cy="369332"/>
          </a:xfrm>
          <a:prstGeom prst="rect">
            <a:avLst/>
          </a:prstGeom>
        </p:spPr>
        <p:txBody>
          <a:bodyPr wrap="none">
            <a:spAutoFit/>
          </a:bodyPr>
          <a:lstStyle/>
          <a:p>
            <a:pPr marL="285750" indent="-285750">
              <a:buFont typeface="Wingdings" pitchFamily="2" charset="2"/>
              <a:buChar char="l"/>
            </a:pPr>
            <a:r>
              <a:rPr lang="en-US" altLang="zh-CN" dirty="0"/>
              <a:t>Matplotlib</a:t>
            </a:r>
            <a:r>
              <a:rPr lang="zh-CN" altLang="en-US" dirty="0"/>
              <a:t>包的更多内容详见官网</a:t>
            </a:r>
            <a:r>
              <a:rPr lang="en-US" altLang="zh-CN" dirty="0"/>
              <a:t>✌️</a:t>
            </a:r>
            <a:r>
              <a:rPr lang="zh-CN" altLang="en-US" dirty="0"/>
              <a:t>：https://matplotlib.org</a:t>
            </a:r>
          </a:p>
        </p:txBody>
      </p:sp>
    </p:spTree>
    <p:extLst>
      <p:ext uri="{BB962C8B-B14F-4D97-AF65-F5344CB8AC3E}">
        <p14:creationId xmlns:p14="http://schemas.microsoft.com/office/powerpoint/2010/main" val="4224923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56426FF-B702-694D-B294-206BD09DA1D7}"/>
              </a:ext>
            </a:extLst>
          </p:cNvPr>
          <p:cNvSpPr>
            <a:spLocks noGrp="1"/>
          </p:cNvSpPr>
          <p:nvPr>
            <p:ph sz="quarter" idx="10"/>
          </p:nvPr>
        </p:nvSpPr>
        <p:spPr>
          <a:xfrm>
            <a:off x="814037" y="1936502"/>
            <a:ext cx="8052150" cy="4921498"/>
          </a:xfrm>
        </p:spPr>
        <p:txBody>
          <a:bodyPr>
            <a:normAutofit/>
          </a:bodyPr>
          <a:lstStyle/>
          <a:p>
            <a:pPr>
              <a:lnSpc>
                <a:spcPct val="200000"/>
              </a:lnSpc>
            </a:pPr>
            <a:r>
              <a:rPr kumimoji="1" lang="en" altLang="zh-CN" sz="3200" dirty="0">
                <a:latin typeface="Times New Roman" panose="02020603050405020304" pitchFamily="18" charset="0"/>
                <a:cs typeface="Times New Roman" panose="02020603050405020304" pitchFamily="18" charset="0"/>
              </a:rPr>
              <a:t>Matplotlib</a:t>
            </a:r>
            <a:r>
              <a:rPr kumimoji="1" lang="zh-CN" altLang="en-US" sz="3200" dirty="0">
                <a:latin typeface="+mn-ea"/>
              </a:rPr>
              <a:t>的使用</a:t>
            </a:r>
            <a:endParaRPr kumimoji="1" lang="en-US" altLang="zh-CN" sz="3200" dirty="0">
              <a:latin typeface="+mn-ea"/>
            </a:endParaRPr>
          </a:p>
          <a:p>
            <a:pPr>
              <a:lnSpc>
                <a:spcPct val="200000"/>
              </a:lnSpc>
            </a:pPr>
            <a:r>
              <a:rPr lang="en-US" altLang="zh-CN" sz="3200" dirty="0">
                <a:solidFill>
                  <a:srgbClr val="C00000"/>
                </a:solidFill>
                <a:latin typeface="Times New Roman" panose="02020603050405020304" pitchFamily="18" charset="0"/>
                <a:cs typeface="Times New Roman" panose="02020603050405020304" pitchFamily="18" charset="0"/>
              </a:rPr>
              <a:t>Seaborn</a:t>
            </a:r>
            <a:r>
              <a:rPr lang="zh-CN" altLang="en-US" sz="3200" dirty="0">
                <a:solidFill>
                  <a:srgbClr val="C00000"/>
                </a:solidFill>
                <a:latin typeface="+mn-ea"/>
              </a:rPr>
              <a:t>的使用</a:t>
            </a:r>
            <a:endParaRPr lang="en-US" altLang="zh-CN" sz="3200" dirty="0">
              <a:solidFill>
                <a:srgbClr val="C00000"/>
              </a:solidFill>
              <a:latin typeface="+mn-ea"/>
            </a:endParaRPr>
          </a:p>
          <a:p>
            <a:pPr>
              <a:lnSpc>
                <a:spcPct val="200000"/>
              </a:lnSpc>
            </a:pPr>
            <a:r>
              <a:rPr kumimoji="1" lang="zh-CN" altLang="en-US" sz="3200" dirty="0">
                <a:latin typeface="+mn-ea"/>
              </a:rPr>
              <a:t>学术制图规范</a:t>
            </a:r>
          </a:p>
        </p:txBody>
      </p:sp>
      <p:sp>
        <p:nvSpPr>
          <p:cNvPr id="3" name="标题 2">
            <a:extLst>
              <a:ext uri="{FF2B5EF4-FFF2-40B4-BE49-F238E27FC236}">
                <a16:creationId xmlns:a16="http://schemas.microsoft.com/office/drawing/2014/main" id="{EECA23C1-9445-9F44-86B3-B947864A413D}"/>
              </a:ext>
            </a:extLst>
          </p:cNvPr>
          <p:cNvSpPr>
            <a:spLocks noGrp="1"/>
          </p:cNvSpPr>
          <p:nvPr>
            <p:ph type="title"/>
          </p:nvPr>
        </p:nvSpPr>
        <p:spPr/>
        <p:txBody>
          <a:bodyPr/>
          <a:lstStyle/>
          <a:p>
            <a:r>
              <a:rPr kumimoji="1" lang="zh-CN" altLang="en-US" dirty="0"/>
              <a:t>目录</a:t>
            </a:r>
          </a:p>
        </p:txBody>
      </p:sp>
    </p:spTree>
    <p:extLst>
      <p:ext uri="{BB962C8B-B14F-4D97-AF65-F5344CB8AC3E}">
        <p14:creationId xmlns:p14="http://schemas.microsoft.com/office/powerpoint/2010/main" val="19410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Seaborn</a:t>
            </a:r>
            <a:r>
              <a:rPr lang="zh-CN" altLang="en-US" dirty="0">
                <a:latin typeface="Times New Roman" panose="02020603050405020304" pitchFamily="18" charset="0"/>
                <a:ea typeface="黑体" panose="02010609060101010101" pitchFamily="49" charset="-122"/>
              </a:rPr>
              <a:t>简介</a:t>
            </a:r>
          </a:p>
        </p:txBody>
      </p:sp>
      <p:sp>
        <p:nvSpPr>
          <p:cNvPr id="4" name="内容占位符 3">
            <a:extLst>
              <a:ext uri="{FF2B5EF4-FFF2-40B4-BE49-F238E27FC236}">
                <a16:creationId xmlns:a16="http://schemas.microsoft.com/office/drawing/2014/main" id="{E3F6EA65-EEB5-45A8-A29A-089B5D926F1B}"/>
              </a:ext>
            </a:extLst>
          </p:cNvPr>
          <p:cNvSpPr>
            <a:spLocks noGrp="1"/>
          </p:cNvSpPr>
          <p:nvPr>
            <p:ph sz="quarter" idx="10"/>
          </p:nvPr>
        </p:nvSpPr>
        <p:spPr>
          <a:xfrm>
            <a:off x="240406" y="1685678"/>
            <a:ext cx="8625783" cy="4921498"/>
          </a:xfrm>
        </p:spPr>
        <p:txBody>
          <a:bodyPr>
            <a:normAutofit/>
          </a:bodyPr>
          <a:lstStyle/>
          <a:p>
            <a:r>
              <a:rPr lang="en-US" altLang="zh-CN" b="1"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是一种基于</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的图形可视化</a:t>
            </a:r>
            <a:r>
              <a:rPr lang="en-US" altLang="zh-CN" dirty="0">
                <a:latin typeface="Times New Roman" panose="02020603050405020304" pitchFamily="18" charset="0"/>
                <a:ea typeface="黑体" panose="02010609060101010101" pitchFamily="49" charset="-122"/>
              </a:rPr>
              <a:t>python library</a:t>
            </a:r>
            <a:r>
              <a:rPr lang="zh-CN" altLang="en-US" dirty="0">
                <a:latin typeface="Times New Roman" panose="02020603050405020304" pitchFamily="18" charset="0"/>
                <a:ea typeface="黑体" panose="02010609060101010101" pitchFamily="49" charset="-122"/>
              </a:rPr>
              <a:t>，是在</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的基础上进行了</a:t>
            </a:r>
            <a:r>
              <a:rPr lang="zh-CN" altLang="en-US" b="1" dirty="0">
                <a:latin typeface="Times New Roman" panose="02020603050405020304" pitchFamily="18" charset="0"/>
                <a:ea typeface="黑体" panose="02010609060101010101" pitchFamily="49" charset="-122"/>
              </a:rPr>
              <a:t>更高级的</a:t>
            </a:r>
            <a:r>
              <a:rPr lang="en-US" altLang="zh-CN" b="1" dirty="0">
                <a:latin typeface="Times New Roman" panose="02020603050405020304" pitchFamily="18" charset="0"/>
                <a:ea typeface="黑体" panose="02010609060101010101" pitchFamily="49" charset="-122"/>
              </a:rPr>
              <a:t>API</a:t>
            </a:r>
            <a:r>
              <a:rPr lang="zh-CN" altLang="en-US" b="1" dirty="0">
                <a:latin typeface="Times New Roman" panose="02020603050405020304" pitchFamily="18" charset="0"/>
                <a:ea typeface="黑体" panose="02010609060101010101" pitchFamily="49" charset="-122"/>
              </a:rPr>
              <a:t>封装</a:t>
            </a:r>
            <a:r>
              <a:rPr lang="zh-CN" altLang="en-US" dirty="0">
                <a:latin typeface="Times New Roman" panose="02020603050405020304" pitchFamily="18" charset="0"/>
                <a:ea typeface="黑体" panose="02010609060101010101" pitchFamily="49" charset="-122"/>
              </a:rPr>
              <a:t>。它提供了一种</a:t>
            </a:r>
            <a:r>
              <a:rPr lang="zh-CN" altLang="en-US" b="1" dirty="0">
                <a:latin typeface="Times New Roman" panose="02020603050405020304" pitchFamily="18" charset="0"/>
                <a:ea typeface="黑体" panose="02010609060101010101" pitchFamily="49" charset="-122"/>
              </a:rPr>
              <a:t>高度交互式界面</a:t>
            </a:r>
            <a:r>
              <a:rPr lang="zh-CN" altLang="en-US" dirty="0">
                <a:latin typeface="Times New Roman" panose="02020603050405020304" pitchFamily="18" charset="0"/>
                <a:ea typeface="黑体" panose="02010609060101010101" pitchFamily="49" charset="-122"/>
              </a:rPr>
              <a:t>，便于用户能够做出</a:t>
            </a:r>
            <a:r>
              <a:rPr lang="zh-CN" altLang="en-US" dirty="0">
                <a:solidFill>
                  <a:schemeClr val="accent1"/>
                </a:solidFill>
                <a:latin typeface="Times New Roman" panose="02020603050405020304" pitchFamily="18" charset="0"/>
                <a:ea typeface="黑体" panose="02010609060101010101" pitchFamily="49" charset="-122"/>
              </a:rPr>
              <a:t>各种有吸引力的</a:t>
            </a:r>
            <a:r>
              <a:rPr lang="zh-CN" altLang="en-US" b="1" dirty="0">
                <a:solidFill>
                  <a:schemeClr val="accent1"/>
                </a:solidFill>
                <a:latin typeface="Times New Roman" panose="02020603050405020304" pitchFamily="18" charset="0"/>
                <a:ea typeface="黑体" panose="02010609060101010101" pitchFamily="49" charset="-122"/>
              </a:rPr>
              <a:t>统计图表</a:t>
            </a:r>
            <a:r>
              <a:rPr lang="zh-CN" altLang="en-US"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p:txBody>
      </p:sp>
      <p:pic>
        <p:nvPicPr>
          <p:cNvPr id="1026" name="Picture 2" descr="preview">
            <a:extLst>
              <a:ext uri="{FF2B5EF4-FFF2-40B4-BE49-F238E27FC236}">
                <a16:creationId xmlns:a16="http://schemas.microsoft.com/office/drawing/2014/main" id="{F4C260E4-9013-4571-896A-648E60EB4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24" y="2947090"/>
            <a:ext cx="3043347" cy="344949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E39077A-1B99-49B0-858B-2F1DCB46A9AC}"/>
              </a:ext>
            </a:extLst>
          </p:cNvPr>
          <p:cNvSpPr txBox="1"/>
          <p:nvPr/>
        </p:nvSpPr>
        <p:spPr>
          <a:xfrm>
            <a:off x="3577261" y="2886938"/>
            <a:ext cx="5566739" cy="3363741"/>
          </a:xfrm>
          <a:prstGeom prst="rect">
            <a:avLst/>
          </a:prstGeom>
          <a:noFill/>
        </p:spPr>
        <p:txBody>
          <a:bodyPr wrap="square">
            <a:spAutoFit/>
          </a:bodyPr>
          <a:lstStyle>
            <a:defPPr>
              <a:defRPr lang="zh-CN"/>
            </a:defPPr>
            <a:lvl1pPr marL="285750" indent="-285750">
              <a:buFont typeface="Arial" panose="020B0604020202020204" pitchFamily="34" charset="0"/>
              <a:buChar char="•"/>
              <a:defRPr>
                <a:latin typeface="Times New Roman" panose="02020603050405020304" pitchFamily="18" charset="0"/>
                <a:ea typeface="黑体" panose="02010609060101010101" pitchFamily="49" charset="-122"/>
              </a:defRPr>
            </a:lvl1pPr>
          </a:lstStyle>
          <a:p>
            <a:pPr marL="0" indent="0">
              <a:lnSpc>
                <a:spcPct val="150000"/>
              </a:lnSpc>
              <a:buNone/>
            </a:pPr>
            <a:r>
              <a:rPr lang="zh-CN" altLang="en-US" dirty="0"/>
              <a:t>特点</a:t>
            </a:r>
            <a:endParaRPr lang="en-US" altLang="zh-CN" dirty="0"/>
          </a:p>
          <a:p>
            <a:pPr>
              <a:lnSpc>
                <a:spcPct val="150000"/>
              </a:lnSpc>
            </a:pPr>
            <a:r>
              <a:rPr lang="zh-CN" altLang="en-US" dirty="0"/>
              <a:t>基于</a:t>
            </a:r>
            <a:r>
              <a:rPr lang="en-US" altLang="zh-CN" dirty="0"/>
              <a:t>matplotlib</a:t>
            </a:r>
            <a:r>
              <a:rPr lang="zh-CN" altLang="en-US" dirty="0"/>
              <a:t>美学的绘图风格，增加了</a:t>
            </a:r>
            <a:r>
              <a:rPr lang="zh-CN" altLang="en-US" b="1" dirty="0">
                <a:solidFill>
                  <a:schemeClr val="accent1"/>
                </a:solidFill>
              </a:rPr>
              <a:t>绘图模式</a:t>
            </a:r>
          </a:p>
          <a:p>
            <a:pPr>
              <a:lnSpc>
                <a:spcPct val="150000"/>
              </a:lnSpc>
            </a:pPr>
            <a:r>
              <a:rPr lang="zh-CN" altLang="en-US" dirty="0"/>
              <a:t>增加</a:t>
            </a:r>
            <a:r>
              <a:rPr lang="zh-CN" altLang="en-US" b="1" dirty="0"/>
              <a:t>调色板</a:t>
            </a:r>
            <a:r>
              <a:rPr lang="zh-CN" altLang="en-US" dirty="0"/>
              <a:t>功能，利用</a:t>
            </a:r>
            <a:r>
              <a:rPr lang="zh-CN" altLang="en-US" dirty="0">
                <a:solidFill>
                  <a:schemeClr val="accent1"/>
                </a:solidFill>
              </a:rPr>
              <a:t>色彩丰富</a:t>
            </a:r>
            <a:r>
              <a:rPr lang="zh-CN" altLang="en-US" dirty="0"/>
              <a:t>的图像揭示数据中的模式</a:t>
            </a:r>
          </a:p>
          <a:p>
            <a:pPr>
              <a:lnSpc>
                <a:spcPct val="150000"/>
              </a:lnSpc>
            </a:pPr>
            <a:r>
              <a:rPr lang="zh-CN" altLang="en-US" dirty="0"/>
              <a:t>能运用数据子集绘制与比较单变量和双变量分布</a:t>
            </a:r>
          </a:p>
          <a:p>
            <a:pPr>
              <a:lnSpc>
                <a:spcPct val="150000"/>
              </a:lnSpc>
            </a:pPr>
            <a:r>
              <a:rPr lang="zh-CN" altLang="en-US" dirty="0"/>
              <a:t>能运用聚类算法可视化矩阵数据</a:t>
            </a:r>
          </a:p>
          <a:p>
            <a:pPr>
              <a:lnSpc>
                <a:spcPct val="150000"/>
              </a:lnSpc>
            </a:pPr>
            <a:r>
              <a:rPr lang="zh-CN" altLang="en-US" dirty="0"/>
              <a:t>可灵活运用处理时间序列数据</a:t>
            </a:r>
          </a:p>
          <a:p>
            <a:pPr>
              <a:lnSpc>
                <a:spcPct val="150000"/>
              </a:lnSpc>
            </a:pPr>
            <a:r>
              <a:rPr lang="zh-CN" altLang="en-US" dirty="0"/>
              <a:t>能利用网格建立复杂图像集</a:t>
            </a:r>
          </a:p>
        </p:txBody>
      </p:sp>
    </p:spTree>
    <p:extLst>
      <p:ext uri="{BB962C8B-B14F-4D97-AF65-F5344CB8AC3E}">
        <p14:creationId xmlns:p14="http://schemas.microsoft.com/office/powerpoint/2010/main" val="624892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Seaborn</a:t>
            </a:r>
            <a:r>
              <a:rPr lang="zh-CN" altLang="en-US" dirty="0">
                <a:latin typeface="Times New Roman" panose="02020603050405020304" pitchFamily="18" charset="0"/>
                <a:ea typeface="黑体" panose="02010609060101010101" pitchFamily="49" charset="-122"/>
              </a:rPr>
              <a:t>安装</a:t>
            </a:r>
          </a:p>
        </p:txBody>
      </p:sp>
      <p:sp>
        <p:nvSpPr>
          <p:cNvPr id="12" name="Rectangle 3">
            <a:extLst>
              <a:ext uri="{FF2B5EF4-FFF2-40B4-BE49-F238E27FC236}">
                <a16:creationId xmlns:a16="http://schemas.microsoft.com/office/drawing/2014/main" id="{82F3A4ED-D81A-46E3-9F45-6994C539D3B6}"/>
              </a:ext>
            </a:extLst>
          </p:cNvPr>
          <p:cNvSpPr>
            <a:spLocks noChangeArrowheads="1"/>
          </p:cNvSpPr>
          <p:nvPr/>
        </p:nvSpPr>
        <p:spPr bwMode="auto">
          <a:xfrm>
            <a:off x="494024" y="4606292"/>
            <a:ext cx="65" cy="276999"/>
          </a:xfrm>
          <a:prstGeom prst="rect">
            <a:avLst/>
          </a:prstGeom>
          <a:solidFill>
            <a:srgbClr val="F6F4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文本框 13">
            <a:extLst>
              <a:ext uri="{FF2B5EF4-FFF2-40B4-BE49-F238E27FC236}">
                <a16:creationId xmlns:a16="http://schemas.microsoft.com/office/drawing/2014/main" id="{D0EED19B-EDE7-4EBE-BAA6-98644D8FD790}"/>
              </a:ext>
            </a:extLst>
          </p:cNvPr>
          <p:cNvSpPr txBox="1"/>
          <p:nvPr/>
        </p:nvSpPr>
        <p:spPr>
          <a:xfrm>
            <a:off x="494024" y="1592502"/>
            <a:ext cx="8372163" cy="3525908"/>
          </a:xfrm>
          <a:prstGeom prst="rect">
            <a:avLst/>
          </a:prstGeom>
        </p:spPr>
        <p:txBody>
          <a:bodyPr vert="horz" lIns="91440" tIns="45720" rIns="91440" bIns="45720" rtlCol="0">
            <a:normAutofit/>
          </a:bodyPr>
          <a:lstStyle>
            <a:lvl1pPr marL="228600" indent="-228600">
              <a:lnSpc>
                <a:spcPct val="120000"/>
              </a:lnSpc>
              <a:spcBef>
                <a:spcPts val="1000"/>
              </a:spcBef>
              <a:buClr>
                <a:schemeClr val="accent1"/>
              </a:buClr>
              <a:buSzPct val="100000"/>
              <a:buFont typeface="Calibri" panose="020F0502020204030204" pitchFamily="34" charset="0"/>
              <a:buChar char="▪"/>
              <a:defRPr sz="2000">
                <a:latin typeface="Times New Roman" panose="02020603050405020304" pitchFamily="18" charset="0"/>
                <a:ea typeface="黑体" panose="02010609060101010101" pitchFamily="49" charset="-122"/>
              </a:defRPr>
            </a:lvl1pPr>
            <a:lvl2pPr marL="685800" indent="-228600">
              <a:lnSpc>
                <a:spcPct val="120000"/>
              </a:lnSpc>
              <a:spcBef>
                <a:spcPts val="500"/>
              </a:spcBef>
              <a:buClr>
                <a:schemeClr val="accent1"/>
              </a:buClr>
              <a:buSzPct val="100000"/>
              <a:buFont typeface="Calibri" panose="020F0502020204030204" pitchFamily="34" charset="0"/>
              <a:buChar char="▪"/>
            </a:lvl2pPr>
            <a:lvl3pPr marL="1143000" indent="-228600">
              <a:lnSpc>
                <a:spcPct val="120000"/>
              </a:lnSpc>
              <a:spcBef>
                <a:spcPts val="500"/>
              </a:spcBef>
              <a:buClr>
                <a:schemeClr val="accent1"/>
              </a:buClr>
              <a:buSzPct val="100000"/>
              <a:buFont typeface="Calibri" panose="020F0502020204030204" pitchFamily="34" charset="0"/>
              <a:buChar char="▪"/>
              <a:defRPr sz="1600"/>
            </a:lvl3pPr>
            <a:lvl4pPr marL="1600200" indent="-228600">
              <a:lnSpc>
                <a:spcPct val="120000"/>
              </a:lnSpc>
              <a:spcBef>
                <a:spcPts val="500"/>
              </a:spcBef>
              <a:buClr>
                <a:schemeClr val="accent1"/>
              </a:buClr>
              <a:buSzPct val="100000"/>
              <a:buFont typeface="Calibri" panose="020F0502020204030204" pitchFamily="34" charset="0"/>
              <a:buChar char="▪"/>
              <a:defRPr sz="1400"/>
            </a:lvl4pPr>
            <a:lvl5pPr marL="2057400" indent="-228600">
              <a:lnSpc>
                <a:spcPct val="120000"/>
              </a:lnSpc>
              <a:spcBef>
                <a:spcPts val="500"/>
              </a:spcBef>
              <a:buClr>
                <a:schemeClr val="accent1"/>
              </a:buClr>
              <a:buSzPct val="100000"/>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dirty="0"/>
              <a:t>1.</a:t>
            </a:r>
            <a:r>
              <a:rPr lang="zh-CN" altLang="zh-CN" dirty="0"/>
              <a:t>利用pip安装</a:t>
            </a:r>
          </a:p>
          <a:p>
            <a:pPr marL="0" indent="0">
              <a:buNone/>
            </a:pPr>
            <a:r>
              <a:rPr lang="zh-CN" altLang="zh-CN" dirty="0"/>
              <a:t>pip install seaborn </a:t>
            </a:r>
            <a:endParaRPr lang="en-US" altLang="zh-CN" dirty="0"/>
          </a:p>
          <a:p>
            <a:pPr marL="0" indent="0">
              <a:buNone/>
            </a:pPr>
            <a:r>
              <a:rPr lang="en-US" altLang="zh-CN" dirty="0">
                <a:cs typeface="Times New Roman" panose="02020603050405020304" pitchFamily="18" charset="0"/>
              </a:rPr>
              <a:t>python3 -m pip install </a:t>
            </a:r>
            <a:r>
              <a:rPr lang="zh-CN" altLang="zh-CN" dirty="0"/>
              <a:t>seaborn </a:t>
            </a:r>
            <a:endParaRPr lang="en-US" altLang="zh-CN" dirty="0"/>
          </a:p>
          <a:p>
            <a:pPr marL="0" indent="0">
              <a:buNone/>
            </a:pPr>
            <a:endParaRPr lang="en-US" altLang="zh-CN" dirty="0"/>
          </a:p>
          <a:p>
            <a:pPr marL="0" indent="0">
              <a:buNone/>
            </a:pPr>
            <a:r>
              <a:rPr lang="zh-CN" altLang="zh-CN" dirty="0"/>
              <a:t>2. 在Anaconda环境下</a:t>
            </a:r>
            <a:endParaRPr lang="en-US" altLang="zh-CN" dirty="0"/>
          </a:p>
          <a:p>
            <a:pPr marL="0" indent="0">
              <a:buNone/>
            </a:pPr>
            <a:r>
              <a:rPr lang="zh-CN" altLang="zh-CN" dirty="0"/>
              <a:t>conda install seaborn</a:t>
            </a:r>
          </a:p>
        </p:txBody>
      </p:sp>
      <p:pic>
        <p:nvPicPr>
          <p:cNvPr id="18" name="图片 17">
            <a:extLst>
              <a:ext uri="{FF2B5EF4-FFF2-40B4-BE49-F238E27FC236}">
                <a16:creationId xmlns:a16="http://schemas.microsoft.com/office/drawing/2014/main" id="{23DD0D7C-AEDB-4E1B-A696-D86AD4672CF7}"/>
              </a:ext>
            </a:extLst>
          </p:cNvPr>
          <p:cNvPicPr>
            <a:picLocks noChangeAspect="1"/>
          </p:cNvPicPr>
          <p:nvPr/>
        </p:nvPicPr>
        <p:blipFill>
          <a:blip r:embed="rId3"/>
          <a:stretch>
            <a:fillRect/>
          </a:stretch>
        </p:blipFill>
        <p:spPr>
          <a:xfrm>
            <a:off x="4204113" y="3059289"/>
            <a:ext cx="4555907" cy="3371004"/>
          </a:xfrm>
          <a:prstGeom prst="rect">
            <a:avLst/>
          </a:prstGeom>
        </p:spPr>
      </p:pic>
    </p:spTree>
    <p:extLst>
      <p:ext uri="{BB962C8B-B14F-4D97-AF65-F5344CB8AC3E}">
        <p14:creationId xmlns:p14="http://schemas.microsoft.com/office/powerpoint/2010/main" val="2781831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4" name="内容占位符 3">
            <a:extLst>
              <a:ext uri="{FF2B5EF4-FFF2-40B4-BE49-F238E27FC236}">
                <a16:creationId xmlns:a16="http://schemas.microsoft.com/office/drawing/2014/main" id="{E3F6EA65-EEB5-45A8-A29A-089B5D926F1B}"/>
              </a:ext>
            </a:extLst>
          </p:cNvPr>
          <p:cNvSpPr>
            <a:spLocks noGrp="1"/>
          </p:cNvSpPr>
          <p:nvPr>
            <p:ph sz="quarter" idx="10"/>
          </p:nvPr>
        </p:nvSpPr>
        <p:spPr>
          <a:xfrm>
            <a:off x="494026" y="1685678"/>
            <a:ext cx="2850491" cy="2707418"/>
          </a:xfrm>
        </p:spPr>
        <p:txBody>
          <a:bodyPr vert="horz" lIns="91440" tIns="45720" rIns="91440" bIns="45720" rtlCol="0">
            <a:normAutofit/>
          </a:bodyPr>
          <a:lstStyle/>
          <a:p>
            <a:pPr marL="0" indent="0">
              <a:buNone/>
            </a:pPr>
            <a:r>
              <a:rPr lang="en-US" altLang="zh-CN" sz="1800" b="1" dirty="0">
                <a:latin typeface="Times New Roman" panose="02020603050405020304" pitchFamily="18" charset="0"/>
                <a:ea typeface="黑体" panose="02010609060101010101" pitchFamily="49" charset="-122"/>
              </a:rPr>
              <a:t>5</a:t>
            </a:r>
            <a:r>
              <a:rPr lang="zh-CN" altLang="en-US" sz="1800" b="1" dirty="0">
                <a:latin typeface="Times New Roman" panose="02020603050405020304" pitchFamily="18" charset="0"/>
                <a:ea typeface="黑体" panose="02010609060101010101" pitchFamily="49" charset="-122"/>
              </a:rPr>
              <a:t>种主题风格</a:t>
            </a:r>
            <a:endParaRPr lang="en-US" altLang="zh-CN" sz="1800" b="1" dirty="0">
              <a:latin typeface="Times New Roman" panose="02020603050405020304" pitchFamily="18" charset="0"/>
              <a:ea typeface="黑体" panose="02010609060101010101" pitchFamily="49" charset="-122"/>
            </a:endParaRPr>
          </a:p>
          <a:p>
            <a:r>
              <a:rPr lang="en-US" altLang="zh-CN" sz="1800" dirty="0" err="1">
                <a:latin typeface="Times New Roman" panose="02020603050405020304" pitchFamily="18" charset="0"/>
                <a:ea typeface="黑体" panose="02010609060101010101" pitchFamily="49" charset="-122"/>
              </a:rPr>
              <a:t>darkgrid</a:t>
            </a:r>
            <a:r>
              <a:rPr lang="zh-CN" altLang="en-US" sz="1800" dirty="0">
                <a:latin typeface="Times New Roman" panose="02020603050405020304" pitchFamily="18" charset="0"/>
                <a:ea typeface="黑体" panose="02010609060101010101" pitchFamily="49" charset="-122"/>
              </a:rPr>
              <a:t>（灰色网格）</a:t>
            </a:r>
            <a:endParaRPr lang="en-US" altLang="zh-CN" sz="1800" dirty="0">
              <a:latin typeface="Times New Roman" panose="02020603050405020304" pitchFamily="18" charset="0"/>
              <a:ea typeface="黑体" panose="02010609060101010101" pitchFamily="49" charset="-122"/>
            </a:endParaRPr>
          </a:p>
          <a:p>
            <a:r>
              <a:rPr lang="en-US" altLang="zh-CN" sz="1800" dirty="0" err="1">
                <a:latin typeface="Times New Roman" panose="02020603050405020304" pitchFamily="18" charset="0"/>
                <a:ea typeface="黑体" panose="02010609060101010101" pitchFamily="49" charset="-122"/>
              </a:rPr>
              <a:t>whitegrid</a:t>
            </a:r>
            <a:r>
              <a:rPr lang="zh-CN" altLang="en-US" sz="1800" dirty="0">
                <a:latin typeface="Times New Roman" panose="02020603050405020304" pitchFamily="18" charset="0"/>
                <a:ea typeface="黑体" panose="02010609060101010101" pitchFamily="49" charset="-122"/>
              </a:rPr>
              <a:t>（白色网格）</a:t>
            </a:r>
            <a:endParaRPr lang="en-US" altLang="zh-CN" sz="1800" dirty="0">
              <a:latin typeface="Times New Roman" panose="02020603050405020304" pitchFamily="18" charset="0"/>
              <a:ea typeface="黑体" panose="02010609060101010101" pitchFamily="49" charset="-122"/>
            </a:endParaRPr>
          </a:p>
          <a:p>
            <a:r>
              <a:rPr lang="en-US" altLang="zh-CN" sz="1800" dirty="0">
                <a:latin typeface="Times New Roman" panose="02020603050405020304" pitchFamily="18" charset="0"/>
                <a:ea typeface="黑体" panose="02010609060101010101" pitchFamily="49" charset="-122"/>
              </a:rPr>
              <a:t>dark</a:t>
            </a:r>
            <a:r>
              <a:rPr lang="zh-CN" altLang="en-US" sz="1800" dirty="0">
                <a:latin typeface="Times New Roman" panose="02020603050405020304" pitchFamily="18" charset="0"/>
                <a:ea typeface="黑体" panose="02010609060101010101" pitchFamily="49" charset="-122"/>
              </a:rPr>
              <a:t>（黑色）</a:t>
            </a:r>
            <a:endParaRPr lang="en-US" altLang="zh-CN" sz="1800" dirty="0">
              <a:latin typeface="Times New Roman" panose="02020603050405020304" pitchFamily="18" charset="0"/>
              <a:ea typeface="黑体" panose="02010609060101010101" pitchFamily="49" charset="-122"/>
            </a:endParaRPr>
          </a:p>
          <a:p>
            <a:r>
              <a:rPr lang="en-US" altLang="zh-CN" sz="1800" dirty="0">
                <a:latin typeface="Times New Roman" panose="02020603050405020304" pitchFamily="18" charset="0"/>
                <a:ea typeface="黑体" panose="02010609060101010101" pitchFamily="49" charset="-122"/>
              </a:rPr>
              <a:t>white</a:t>
            </a:r>
            <a:r>
              <a:rPr lang="zh-CN" altLang="en-US" sz="1800" dirty="0">
                <a:latin typeface="Times New Roman" panose="02020603050405020304" pitchFamily="18" charset="0"/>
                <a:ea typeface="黑体" panose="02010609060101010101" pitchFamily="49" charset="-122"/>
              </a:rPr>
              <a:t>（白色）</a:t>
            </a:r>
            <a:endParaRPr lang="en-US" altLang="zh-CN" sz="1800" dirty="0">
              <a:latin typeface="Times New Roman" panose="02020603050405020304" pitchFamily="18" charset="0"/>
              <a:ea typeface="黑体" panose="02010609060101010101" pitchFamily="49" charset="-122"/>
            </a:endParaRPr>
          </a:p>
          <a:p>
            <a:r>
              <a:rPr lang="en-US" altLang="zh-CN" sz="1800" dirty="0">
                <a:latin typeface="Times New Roman" panose="02020603050405020304" pitchFamily="18" charset="0"/>
                <a:ea typeface="黑体" panose="02010609060101010101" pitchFamily="49" charset="-122"/>
              </a:rPr>
              <a:t>ticks</a:t>
            </a:r>
            <a:r>
              <a:rPr lang="zh-CN" altLang="en-US" sz="1800" dirty="0">
                <a:latin typeface="Times New Roman" panose="02020603050405020304" pitchFamily="18" charset="0"/>
                <a:ea typeface="黑体" panose="02010609060101010101" pitchFamily="49" charset="-122"/>
              </a:rPr>
              <a:t>（十字叉）</a:t>
            </a:r>
            <a:endParaRPr lang="en-US" altLang="zh-CN" sz="1800" dirty="0">
              <a:latin typeface="Times New Roman" panose="02020603050405020304" pitchFamily="18" charset="0"/>
              <a:ea typeface="黑体" panose="02010609060101010101" pitchFamily="49" charset="-122"/>
            </a:endParaRPr>
          </a:p>
          <a:p>
            <a:pPr marL="0" indent="0">
              <a:buNone/>
            </a:pPr>
            <a:endParaRPr lang="en-US" altLang="zh-CN" sz="1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43C2C28C-99C4-4278-B0D6-5544B04C69BA}"/>
              </a:ext>
            </a:extLst>
          </p:cNvPr>
          <p:cNvSpPr txBox="1"/>
          <p:nvPr/>
        </p:nvSpPr>
        <p:spPr>
          <a:xfrm>
            <a:off x="3856381" y="1641074"/>
            <a:ext cx="5009805" cy="5083636"/>
          </a:xfrm>
          <a:prstGeom prst="rect">
            <a:avLst/>
          </a:prstGeom>
          <a:noFill/>
        </p:spPr>
        <p:txBody>
          <a:bodyPr wrap="square">
            <a:spAutoFit/>
          </a:bodyPr>
          <a:lstStyle/>
          <a:p>
            <a:pPr marL="0" indent="0">
              <a:lnSpc>
                <a:spcPct val="150000"/>
              </a:lnSpc>
              <a:buNone/>
            </a:pPr>
            <a:r>
              <a:rPr lang="zh-CN" altLang="en-US" sz="2000" b="1" dirty="0">
                <a:latin typeface="Times New Roman" panose="02020603050405020304" pitchFamily="18" charset="0"/>
                <a:ea typeface="黑体" panose="02010609060101010101" pitchFamily="49" charset="-122"/>
              </a:rPr>
              <a:t>统计分析绘制图</a:t>
            </a:r>
            <a:r>
              <a:rPr lang="en-US" altLang="zh-CN" sz="2000" b="1" dirty="0">
                <a:latin typeface="Times New Roman" panose="02020603050405020304" pitchFamily="18" charset="0"/>
                <a:ea typeface="黑体" panose="02010609060101010101" pitchFamily="49" charset="-122"/>
              </a:rPr>
              <a:t>——</a:t>
            </a:r>
            <a:r>
              <a:rPr lang="zh-CN" altLang="en-US" sz="2000" b="1" dirty="0">
                <a:latin typeface="Times New Roman" panose="02020603050405020304" pitchFamily="18" charset="0"/>
                <a:ea typeface="黑体" panose="02010609060101010101" pitchFamily="49" charset="-122"/>
              </a:rPr>
              <a:t>可视化统计关系</a:t>
            </a:r>
          </a:p>
          <a:p>
            <a:pPr marL="0" indent="0">
              <a:lnSpc>
                <a:spcPct val="150000"/>
              </a:lnSpc>
              <a:buNone/>
            </a:pPr>
            <a:r>
              <a:rPr lang="zh-CN" altLang="en-US" dirty="0">
                <a:latin typeface="Times New Roman" panose="02020603050405020304" pitchFamily="18" charset="0"/>
                <a:ea typeface="黑体" panose="02010609060101010101" pitchFamily="49" charset="-122"/>
              </a:rPr>
              <a:t>统计分析是了解数据集中的变量如何相互关联以及这些关系如何依赖于其他变量的过程。常见方法可视化统计关系：</a:t>
            </a:r>
            <a:r>
              <a:rPr lang="zh-CN" altLang="en-US" b="1" dirty="0">
                <a:solidFill>
                  <a:srgbClr val="FF0000"/>
                </a:solidFill>
                <a:latin typeface="Times New Roman" panose="02020603050405020304" pitchFamily="18" charset="0"/>
                <a:ea typeface="黑体" panose="02010609060101010101" pitchFamily="49" charset="-122"/>
              </a:rPr>
              <a:t>散点图和线图</a:t>
            </a:r>
            <a:r>
              <a:rPr lang="zh-CN" altLang="en-US" dirty="0">
                <a:latin typeface="Times New Roman" panose="02020603050405020304" pitchFamily="18" charset="0"/>
                <a:ea typeface="黑体" panose="02010609060101010101" pitchFamily="49" charset="-122"/>
              </a:rPr>
              <a:t>。</a:t>
            </a:r>
            <a:br>
              <a:rPr lang="zh-CN" altLang="en-US" dirty="0">
                <a:latin typeface="Times New Roman" panose="02020603050405020304" pitchFamily="18" charset="0"/>
                <a:ea typeface="黑体" panose="02010609060101010101" pitchFamily="49" charset="-122"/>
              </a:rPr>
            </a:br>
            <a:r>
              <a:rPr lang="zh-CN" altLang="en-US" dirty="0">
                <a:latin typeface="Times New Roman" panose="02020603050405020304" pitchFamily="18" charset="0"/>
                <a:ea typeface="黑体" panose="02010609060101010101" pitchFamily="49" charset="-122"/>
              </a:rPr>
              <a:t>常用的函数如下：</a:t>
            </a: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ea typeface="黑体" panose="02010609060101010101" pitchFamily="49" charset="-122"/>
              </a:rPr>
              <a:t>relplot</a:t>
            </a:r>
            <a:r>
              <a:rPr lang="en-US" altLang="zh-CN" sz="1400" dirty="0">
                <a:latin typeface="Times New Roman" panose="02020603050405020304" pitchFamily="18" charset="0"/>
                <a:ea typeface="黑体" panose="02010609060101010101" pitchFamily="49" charset="-122"/>
              </a:rPr>
              <a:t>()——</a:t>
            </a:r>
            <a:r>
              <a:rPr lang="zh-CN" altLang="en-US" sz="1400" dirty="0">
                <a:latin typeface="Times New Roman" panose="02020603050405020304" pitchFamily="18" charset="0"/>
                <a:ea typeface="黑体" panose="02010609060101010101" pitchFamily="49" charset="-122"/>
              </a:rPr>
              <a:t>散点图</a:t>
            </a:r>
            <a:endParaRPr lang="en-US" altLang="zh-CN" sz="1400" dirty="0">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cs typeface="Times New Roman" panose="02020603050405020304" pitchFamily="18" charset="0"/>
              </a:rPr>
              <a:t>distplot</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rPr>
              <a:t>直方图</a:t>
            </a:r>
            <a:endParaRPr lang="en-US" altLang="zh-CN" sz="1400" dirty="0">
              <a:latin typeface="Times New Roman" panose="02020603050405020304" pitchFamily="18" charset="0"/>
              <a:ea typeface="黑体" panose="02010609060101010101" pitchFamily="49" charset="-122"/>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jointplot</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单标量或多变量图</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regplot</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回归分析图</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cs typeface="Times New Roman" panose="02020603050405020304" pitchFamily="18" charset="0"/>
              </a:rPr>
              <a:t>boxenplot</a:t>
            </a:r>
            <a:r>
              <a:rPr lang="en-US" altLang="zh-CN" sz="1400" dirty="0">
                <a:latin typeface="Times New Roman" panose="02020603050405020304" pitchFamily="18" charset="0"/>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箱型图</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stripplot</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()/C</a:t>
            </a:r>
            <a:r>
              <a:rPr lang="zh-CN" altLang="zh-CN" sz="1400" dirty="0">
                <a:latin typeface="Times New Roman" panose="02020603050405020304" pitchFamily="18" charset="0"/>
                <a:ea typeface="黑体" panose="02010609060101010101" pitchFamily="49" charset="-122"/>
                <a:cs typeface="Times New Roman" panose="02020603050405020304" pitchFamily="18" charset="0"/>
              </a:rPr>
              <a:t>atplot</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分类属性绘图</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heatmap</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热力图</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cs typeface="Times New Roman" panose="02020603050405020304" pitchFamily="18" charset="0"/>
              </a:rPr>
              <a:t>clustermap</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集群图</a:t>
            </a:r>
            <a:endParaRPr lang="en-US" altLang="zh-CN" sz="14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400" dirty="0" err="1">
                <a:latin typeface="Times New Roman" panose="02020603050405020304" pitchFamily="18" charset="0"/>
                <a:cs typeface="Times New Roman" panose="02020603050405020304" pitchFamily="18" charset="0"/>
              </a:rPr>
              <a:t>pairplot</a:t>
            </a:r>
            <a:r>
              <a:rPr lang="en-US" altLang="zh-CN" sz="1400"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对比图</a:t>
            </a:r>
          </a:p>
        </p:txBody>
      </p:sp>
    </p:spTree>
    <p:extLst>
      <p:ext uri="{BB962C8B-B14F-4D97-AF65-F5344CB8AC3E}">
        <p14:creationId xmlns:p14="http://schemas.microsoft.com/office/powerpoint/2010/main" val="321006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5" name="文本框 4">
            <a:extLst>
              <a:ext uri="{FF2B5EF4-FFF2-40B4-BE49-F238E27FC236}">
                <a16:creationId xmlns:a16="http://schemas.microsoft.com/office/drawing/2014/main" id="{641679FC-8B6B-40F1-884C-A8D2C82F0F4B}"/>
              </a:ext>
            </a:extLst>
          </p:cNvPr>
          <p:cNvSpPr txBox="1"/>
          <p:nvPr/>
        </p:nvSpPr>
        <p:spPr>
          <a:xfrm>
            <a:off x="494024" y="2075330"/>
            <a:ext cx="8410302" cy="4321177"/>
          </a:xfrm>
          <a:prstGeom prst="rect">
            <a:avLst/>
          </a:prstGeom>
        </p:spPr>
        <p:txBody>
          <a:bodyPr vert="horz" lIns="91440" tIns="45720" rIns="91440" bIns="45720" rtlCol="0">
            <a:noAutofit/>
          </a:bodyPr>
          <a:lstStyle>
            <a:lvl1pPr indent="0">
              <a:lnSpc>
                <a:spcPct val="120000"/>
              </a:lnSpc>
              <a:spcBef>
                <a:spcPts val="1000"/>
              </a:spcBef>
              <a:buClr>
                <a:schemeClr val="accent1"/>
              </a:buClr>
              <a:buSzPct val="100000"/>
              <a:buFont typeface="Calibri" panose="020F0502020204030204" pitchFamily="34" charset="0"/>
              <a:buNone/>
              <a:defRPr sz="2100" b="1">
                <a:latin typeface="Times New Roman" panose="02020603050405020304" pitchFamily="18" charset="0"/>
                <a:ea typeface="黑体" panose="02010609060101010101" pitchFamily="49" charset="-122"/>
              </a:defRPr>
            </a:lvl1pPr>
            <a:lvl2pPr marL="685800" indent="-228600">
              <a:lnSpc>
                <a:spcPct val="120000"/>
              </a:lnSpc>
              <a:spcBef>
                <a:spcPts val="500"/>
              </a:spcBef>
              <a:buClr>
                <a:schemeClr val="accent1"/>
              </a:buClr>
              <a:buSzPct val="100000"/>
              <a:buFont typeface="Calibri" panose="020F0502020204030204" pitchFamily="34" charset="0"/>
              <a:buChar char="▪"/>
            </a:lvl2pPr>
            <a:lvl3pPr marL="1143000" indent="-228600">
              <a:lnSpc>
                <a:spcPct val="120000"/>
              </a:lnSpc>
              <a:spcBef>
                <a:spcPts val="500"/>
              </a:spcBef>
              <a:buClr>
                <a:schemeClr val="accent1"/>
              </a:buClr>
              <a:buSzPct val="100000"/>
              <a:buFont typeface="Calibri" panose="020F0502020204030204" pitchFamily="34" charset="0"/>
              <a:buChar char="▪"/>
              <a:defRPr sz="1600"/>
            </a:lvl3pPr>
            <a:lvl4pPr marL="1600200" indent="-228600">
              <a:lnSpc>
                <a:spcPct val="120000"/>
              </a:lnSpc>
              <a:spcBef>
                <a:spcPts val="500"/>
              </a:spcBef>
              <a:buClr>
                <a:schemeClr val="accent1"/>
              </a:buClr>
              <a:buSzPct val="100000"/>
              <a:buFont typeface="Calibri" panose="020F0502020204030204" pitchFamily="34" charset="0"/>
              <a:buChar char="▪"/>
              <a:defRPr sz="1400"/>
            </a:lvl4pPr>
            <a:lvl5pPr marL="2057400" indent="-228600">
              <a:lnSpc>
                <a:spcPct val="120000"/>
              </a:lnSpc>
              <a:spcBef>
                <a:spcPts val="500"/>
              </a:spcBef>
              <a:buClr>
                <a:schemeClr val="accent1"/>
              </a:buClr>
              <a:buSzPct val="100000"/>
              <a:buFont typeface="Calibri" panose="020F050202020403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lnSpc>
                <a:spcPct val="100000"/>
              </a:lnSpc>
              <a:spcBef>
                <a:spcPts val="0"/>
              </a:spcBef>
              <a:buFont typeface="Arial" panose="020B0604020202020204" pitchFamily="34" charset="0"/>
              <a:buChar char="•"/>
            </a:pPr>
            <a:r>
              <a:rPr lang="en-US" altLang="zh-CN" sz="1600" b="0" dirty="0" err="1"/>
              <a:t>x,y,hue</a:t>
            </a:r>
            <a:r>
              <a:rPr lang="en-US" altLang="zh-CN" sz="1600" b="0" dirty="0"/>
              <a:t>:</a:t>
            </a:r>
            <a:r>
              <a:rPr lang="zh-CN" altLang="en-US" sz="1600" b="0" dirty="0"/>
              <a:t>数据集变量 变量名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date:</a:t>
            </a:r>
            <a:r>
              <a:rPr lang="zh-CN" altLang="en-US" sz="1600" b="0" dirty="0"/>
              <a:t>数据集 数据集名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err="1"/>
              <a:t>row,col</a:t>
            </a:r>
            <a:r>
              <a:rPr lang="en-US" altLang="zh-CN" sz="1600" b="0" dirty="0"/>
              <a:t>:</a:t>
            </a:r>
            <a:r>
              <a:rPr lang="zh-CN" altLang="en-US" sz="1600" b="0" dirty="0"/>
              <a:t>更多分类变量进行平铺显示 变量名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err="1"/>
              <a:t>col_wrap</a:t>
            </a:r>
            <a:r>
              <a:rPr lang="en-US" altLang="zh-CN" sz="1600" b="0" dirty="0"/>
              <a:t> :</a:t>
            </a:r>
            <a:r>
              <a:rPr lang="zh-CN" altLang="en-US" sz="1600" b="0" dirty="0"/>
              <a:t>每行的最高平铺数 整数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estimator:</a:t>
            </a:r>
            <a:r>
              <a:rPr lang="zh-CN" altLang="en-US" sz="1600" b="0" dirty="0"/>
              <a:t>在每个分类中进行矢量到标量的映射 矢量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ci  :</a:t>
            </a:r>
            <a:r>
              <a:rPr lang="zh-CN" altLang="en-US" sz="1600" b="0" dirty="0"/>
              <a:t>置信区间 浮点数或</a:t>
            </a:r>
            <a:r>
              <a:rPr lang="en-US" altLang="zh-CN" sz="1600" b="0" dirty="0"/>
              <a:t>None </a:t>
            </a:r>
          </a:p>
          <a:p>
            <a:pPr marL="285750" indent="-285750">
              <a:lnSpc>
                <a:spcPct val="100000"/>
              </a:lnSpc>
              <a:spcBef>
                <a:spcPts val="0"/>
              </a:spcBef>
              <a:buFont typeface="Arial" panose="020B0604020202020204" pitchFamily="34" charset="0"/>
              <a:buChar char="•"/>
            </a:pPr>
            <a:r>
              <a:rPr lang="en-US" altLang="zh-CN" sz="1600" b="0" dirty="0" err="1"/>
              <a:t>n_boot</a:t>
            </a:r>
            <a:r>
              <a:rPr lang="en-US" altLang="zh-CN" sz="1600" b="0" dirty="0"/>
              <a:t> :</a:t>
            </a:r>
            <a:r>
              <a:rPr lang="zh-CN" altLang="en-US" sz="1600" b="0" dirty="0"/>
              <a:t>计算置信区间时使用的引导迭代次数 整数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units:</a:t>
            </a:r>
            <a:r>
              <a:rPr lang="zh-CN" altLang="en-US" sz="1600" b="0" dirty="0"/>
              <a:t>采样单元的标识符，用于执行多级引导和重复测量设计 数据变量或向量数据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order, </a:t>
            </a:r>
            <a:r>
              <a:rPr lang="en-US" altLang="zh-CN" sz="1600" b="0" dirty="0" err="1"/>
              <a:t>hue_order</a:t>
            </a:r>
            <a:r>
              <a:rPr lang="en-US" altLang="zh-CN" sz="1600" b="0" dirty="0"/>
              <a:t> :</a:t>
            </a:r>
            <a:r>
              <a:rPr lang="zh-CN" altLang="en-US" sz="1600" b="0" dirty="0"/>
              <a:t>对应排序列表 字符串列表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err="1"/>
              <a:t>row_order</a:t>
            </a:r>
            <a:r>
              <a:rPr lang="en-US" altLang="zh-CN" sz="1600" b="0" dirty="0"/>
              <a:t>, </a:t>
            </a:r>
            <a:r>
              <a:rPr lang="en-US" altLang="zh-CN" sz="1600" b="0" dirty="0" err="1"/>
              <a:t>col_order</a:t>
            </a:r>
            <a:r>
              <a:rPr lang="en-US" altLang="zh-CN" sz="1600" b="0" dirty="0"/>
              <a:t>:</a:t>
            </a:r>
            <a:r>
              <a:rPr lang="zh-CN" altLang="en-US" sz="1600" b="0" dirty="0"/>
              <a:t>对应排序列表 字符串列表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kind :  </a:t>
            </a:r>
            <a:r>
              <a:rPr lang="zh-CN" altLang="en-US" sz="1600" b="0" dirty="0"/>
              <a:t>可选：</a:t>
            </a:r>
            <a:r>
              <a:rPr lang="en-US" altLang="zh-CN" sz="1600" b="0" dirty="0"/>
              <a:t>point </a:t>
            </a:r>
            <a:r>
              <a:rPr lang="zh-CN" altLang="en-US" sz="1600" b="0" dirty="0"/>
              <a:t>默认</a:t>
            </a:r>
            <a:r>
              <a:rPr lang="en-US" altLang="zh-CN" sz="1600" b="0" dirty="0"/>
              <a:t>, bar </a:t>
            </a:r>
            <a:r>
              <a:rPr lang="zh-CN" altLang="en-US" sz="1600" b="0" dirty="0"/>
              <a:t>柱形图</a:t>
            </a:r>
            <a:r>
              <a:rPr lang="en-US" altLang="zh-CN" sz="1600" b="0" dirty="0"/>
              <a:t>, count </a:t>
            </a:r>
            <a:r>
              <a:rPr lang="zh-CN" altLang="en-US" sz="1600" b="0" dirty="0"/>
              <a:t>频次</a:t>
            </a:r>
            <a:r>
              <a:rPr lang="en-US" altLang="zh-CN" sz="1600" b="0" dirty="0"/>
              <a:t>, box </a:t>
            </a:r>
            <a:r>
              <a:rPr lang="zh-CN" altLang="en-US" sz="1600" b="0" dirty="0"/>
              <a:t>箱体</a:t>
            </a:r>
            <a:r>
              <a:rPr lang="en-US" altLang="zh-CN" sz="1600" b="0" dirty="0"/>
              <a:t>, violin </a:t>
            </a:r>
            <a:r>
              <a:rPr lang="zh-CN" altLang="en-US" sz="1600" b="0" dirty="0"/>
              <a:t>提琴</a:t>
            </a:r>
            <a:r>
              <a:rPr lang="en-US" altLang="zh-CN" sz="1600" b="0" dirty="0"/>
              <a:t>, strip </a:t>
            </a:r>
            <a:r>
              <a:rPr lang="zh-CN" altLang="en-US" sz="1600" b="0" dirty="0"/>
              <a:t>散点，</a:t>
            </a:r>
            <a:r>
              <a:rPr lang="en-US" altLang="zh-CN" sz="1600" b="0" dirty="0"/>
              <a:t>swarm </a:t>
            </a:r>
            <a:r>
              <a:rPr lang="zh-CN" altLang="en-US" sz="1600" b="0" dirty="0"/>
              <a:t>分散点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size </a:t>
            </a:r>
            <a:r>
              <a:rPr lang="zh-CN" altLang="en-US" sz="1600" b="0" dirty="0"/>
              <a:t>每个面的高度（英寸） 标量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aspect </a:t>
            </a:r>
            <a:r>
              <a:rPr lang="zh-CN" altLang="en-US" sz="1600" b="0" dirty="0"/>
              <a:t>纵横比 标量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orient </a:t>
            </a:r>
            <a:r>
              <a:rPr lang="zh-CN" altLang="en-US" sz="1600" b="0" dirty="0"/>
              <a:t>方向 </a:t>
            </a:r>
            <a:r>
              <a:rPr lang="en-US" altLang="zh-CN" sz="1600" b="0" dirty="0"/>
              <a:t>"v"/"h" </a:t>
            </a:r>
          </a:p>
          <a:p>
            <a:pPr marL="285750" indent="-285750">
              <a:lnSpc>
                <a:spcPct val="100000"/>
              </a:lnSpc>
              <a:spcBef>
                <a:spcPts val="0"/>
              </a:spcBef>
              <a:buFont typeface="Arial" panose="020B0604020202020204" pitchFamily="34" charset="0"/>
              <a:buChar char="•"/>
            </a:pPr>
            <a:r>
              <a:rPr lang="en-US" altLang="zh-CN" sz="1600" b="0" dirty="0"/>
              <a:t>color </a:t>
            </a:r>
            <a:r>
              <a:rPr lang="zh-CN" altLang="en-US" sz="1600" b="0" dirty="0"/>
              <a:t>颜色 </a:t>
            </a:r>
            <a:r>
              <a:rPr lang="en-US" altLang="zh-CN" sz="1600" b="0" dirty="0"/>
              <a:t>matplotlib</a:t>
            </a:r>
            <a:r>
              <a:rPr lang="zh-CN" altLang="en-US" sz="1600" b="0" dirty="0"/>
              <a:t>颜色 </a:t>
            </a:r>
            <a:endParaRPr lang="en-US" altLang="zh-CN" sz="1600" b="0" dirty="0"/>
          </a:p>
          <a:p>
            <a:pPr marL="285750" indent="-285750">
              <a:lnSpc>
                <a:spcPct val="100000"/>
              </a:lnSpc>
              <a:spcBef>
                <a:spcPts val="0"/>
              </a:spcBef>
              <a:buFont typeface="Arial" panose="020B0604020202020204" pitchFamily="34" charset="0"/>
              <a:buChar char="•"/>
            </a:pPr>
            <a:r>
              <a:rPr lang="en-US" altLang="zh-CN" sz="1600" b="0" dirty="0"/>
              <a:t>palette </a:t>
            </a:r>
            <a:r>
              <a:rPr lang="zh-CN" altLang="en-US" sz="1600" b="0" dirty="0"/>
              <a:t>调色板 </a:t>
            </a:r>
            <a:r>
              <a:rPr lang="en-US" altLang="zh-CN" sz="1600" b="0" dirty="0"/>
              <a:t>seaborn</a:t>
            </a:r>
            <a:r>
              <a:rPr lang="zh-CN" altLang="en-US" sz="1600" b="0" dirty="0"/>
              <a:t>颜色色板或字典 </a:t>
            </a:r>
            <a:r>
              <a:rPr lang="en-US" altLang="zh-CN" sz="1600" b="0" dirty="0"/>
              <a:t>legend </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705998"/>
            <a:ext cx="8410302" cy="369332"/>
          </a:xfrm>
          <a:prstGeom prst="rect">
            <a:avLst/>
          </a:prstGeom>
          <a:noFill/>
        </p:spPr>
        <p:txBody>
          <a:bodyPr wrap="square">
            <a:spAutoFit/>
          </a:bodyPr>
          <a:lstStyle/>
          <a:p>
            <a:pPr>
              <a:spcBef>
                <a:spcPts val="1000"/>
              </a:spcBef>
              <a:buClr>
                <a:schemeClr val="accent1"/>
              </a:buClr>
              <a:buSzPct val="100000"/>
            </a:pPr>
            <a:r>
              <a:rPr lang="zh-CN" altLang="en-US" b="1" dirty="0">
                <a:latin typeface="Times New Roman" panose="02020603050405020304" pitchFamily="18" charset="0"/>
                <a:ea typeface="黑体" panose="02010609060101010101" pitchFamily="49" charset="-122"/>
              </a:rPr>
              <a:t>常用的参数</a:t>
            </a:r>
          </a:p>
        </p:txBody>
      </p:sp>
    </p:spTree>
    <p:extLst>
      <p:ext uri="{BB962C8B-B14F-4D97-AF65-F5344CB8AC3E}">
        <p14:creationId xmlns:p14="http://schemas.microsoft.com/office/powerpoint/2010/main" val="246104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Times New Roman" panose="02020603050405020304" pitchFamily="18" charset="0"/>
                <a:ea typeface="黑体" panose="02010609060101010101" pitchFamily="49" charset="-122"/>
              </a:rPr>
              <a:t>数据可视化</a:t>
            </a:r>
          </a:p>
        </p:txBody>
      </p:sp>
      <p:sp>
        <p:nvSpPr>
          <p:cNvPr id="4" name="内容占位符 3">
            <a:extLst>
              <a:ext uri="{FF2B5EF4-FFF2-40B4-BE49-F238E27FC236}">
                <a16:creationId xmlns:a16="http://schemas.microsoft.com/office/drawing/2014/main" id="{E3F6EA65-EEB5-45A8-A29A-089B5D926F1B}"/>
              </a:ext>
            </a:extLst>
          </p:cNvPr>
          <p:cNvSpPr>
            <a:spLocks noGrp="1"/>
          </p:cNvSpPr>
          <p:nvPr>
            <p:ph sz="quarter" idx="10"/>
          </p:nvPr>
        </p:nvSpPr>
        <p:spPr/>
        <p:txBody>
          <a:bodyPr>
            <a:normAutofit/>
          </a:bodyPr>
          <a:lstStyle/>
          <a:p>
            <a:pPr algn="just"/>
            <a:r>
              <a:rPr lang="zh-CN" altLang="en-US" dirty="0">
                <a:latin typeface="Times New Roman" panose="02020603050405020304" pitchFamily="18" charset="0"/>
                <a:ea typeface="黑体" panose="02010609060101010101" pitchFamily="49" charset="-122"/>
              </a:rPr>
              <a:t>制作提供信息的可视化（有时成为绘图）是数据分析中最重要的任务之一。可视化可能是探索过程的一部分，例如，帮助识别异常值或所需的数据转换，或者为建模提供一些想法。对于其他人来说，构建网络交互式可视化可能是最终目标。</a:t>
            </a:r>
            <a:endParaRPr lang="en-US" altLang="zh-CN" dirty="0">
              <a:latin typeface="Times New Roman" panose="02020603050405020304" pitchFamily="18" charset="0"/>
              <a:ea typeface="黑体" panose="02010609060101010101" pitchFamily="49" charset="-122"/>
            </a:endParaRPr>
          </a:p>
          <a:p>
            <a:pPr algn="r"/>
            <a:r>
              <a:rPr lang="en-US" altLang="zh-CN" dirty="0">
                <a:latin typeface="Times New Roman" panose="02020603050405020304" pitchFamily="18" charset="0"/>
                <a:ea typeface="黑体" panose="02010609060101010101" pitchFamily="49" charset="-122"/>
              </a:rPr>
              <a:t>——《Python for Data Analysis》</a:t>
            </a:r>
          </a:p>
          <a:p>
            <a:endParaRPr lang="en-US" altLang="zh-CN" dirty="0">
              <a:latin typeface="Times New Roman" panose="02020603050405020304" pitchFamily="18" charset="0"/>
              <a:ea typeface="黑体" panose="02010609060101010101" pitchFamily="49" charset="-122"/>
            </a:endParaRPr>
          </a:p>
          <a:p>
            <a:r>
              <a:rPr lang="zh-CN" altLang="en-US" dirty="0">
                <a:latin typeface="Times New Roman" panose="02020603050405020304" pitchFamily="18" charset="0"/>
                <a:ea typeface="黑体" panose="02010609060101010101" pitchFamily="49" charset="-122"/>
              </a:rPr>
              <a:t>一图胜万言！</a:t>
            </a:r>
            <a:endParaRPr lang="en-US" altLang="zh-CN"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7180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1051570"/>
          </a:xfrm>
          <a:prstGeom prst="rect">
            <a:avLst/>
          </a:prstGeom>
          <a:noFill/>
        </p:spPr>
        <p:txBody>
          <a:bodyPr wrap="square">
            <a:spAutoFit/>
          </a:bodyPr>
          <a:lstStyle>
            <a:defPPr>
              <a:defRPr lang="zh-CN"/>
            </a:defPPr>
            <a:lvl1pPr>
              <a:spcBef>
                <a:spcPts val="1000"/>
              </a:spcBef>
              <a:buClr>
                <a:schemeClr val="accent1"/>
              </a:buClr>
              <a:buSzPct val="100000"/>
              <a:defRPr b="1">
                <a:latin typeface="Times New Roman" panose="02020603050405020304" pitchFamily="18" charset="0"/>
                <a:ea typeface="黑体" panose="02010609060101010101" pitchFamily="49" charset="-122"/>
              </a:defRPr>
            </a:lvl1pPr>
          </a:lstStyle>
          <a:p>
            <a:r>
              <a:rPr lang="zh-CN" altLang="en-US" dirty="0"/>
              <a:t>用散点图关联变量（</a:t>
            </a:r>
            <a:r>
              <a:rPr lang="en-US" altLang="zh-CN" dirty="0" err="1"/>
              <a:t>seaborn.relplot</a:t>
            </a:r>
            <a:r>
              <a:rPr lang="zh-CN" altLang="en-US" dirty="0"/>
              <a:t>）</a:t>
            </a:r>
            <a:endParaRPr lang="en-US" altLang="zh-CN" dirty="0"/>
          </a:p>
          <a:p>
            <a:r>
              <a:rPr lang="zh-CN" altLang="en-US" b="0" i="0" dirty="0">
                <a:solidFill>
                  <a:srgbClr val="000000"/>
                </a:solidFill>
                <a:effectLst/>
                <a:latin typeface="Verdana" panose="020B0604030504040204" pitchFamily="34" charset="0"/>
              </a:rPr>
              <a:t>散点图是统计可视化的支柱。它描绘了</a:t>
            </a:r>
            <a:r>
              <a:rPr lang="zh-CN" altLang="en-US" b="1" i="0" dirty="0">
                <a:solidFill>
                  <a:srgbClr val="000000"/>
                </a:solidFill>
                <a:effectLst/>
                <a:latin typeface="Verdana" panose="020B0604030504040204" pitchFamily="34" charset="0"/>
              </a:rPr>
              <a:t>使用点云的两个变量的联合分布</a:t>
            </a:r>
            <a:r>
              <a:rPr lang="zh-CN" altLang="en-US" b="0" i="0" dirty="0">
                <a:solidFill>
                  <a:srgbClr val="000000"/>
                </a:solidFill>
                <a:effectLst/>
                <a:latin typeface="Verdana" panose="020B0604030504040204" pitchFamily="34" charset="0"/>
              </a:rPr>
              <a:t>，其中每个点代表数据集中的观察。因此观测</a:t>
            </a:r>
            <a:r>
              <a:rPr lang="zh-CN" altLang="en-US" b="1" i="0" dirty="0">
                <a:solidFill>
                  <a:srgbClr val="000000"/>
                </a:solidFill>
                <a:effectLst/>
                <a:latin typeface="Verdana" panose="020B0604030504040204" pitchFamily="34" charset="0"/>
              </a:rPr>
              <a:t>两个变量之间的分布关系</a:t>
            </a:r>
            <a:r>
              <a:rPr lang="zh-CN" altLang="en-US" b="0" i="0" dirty="0">
                <a:solidFill>
                  <a:srgbClr val="000000"/>
                </a:solidFill>
                <a:effectLst/>
                <a:latin typeface="Verdana" panose="020B0604030504040204" pitchFamily="34" charset="0"/>
              </a:rPr>
              <a:t>最好用散点图。</a:t>
            </a:r>
            <a:endParaRPr lang="zh-CN" altLang="en-US" dirty="0"/>
          </a:p>
        </p:txBody>
      </p:sp>
      <p:pic>
        <p:nvPicPr>
          <p:cNvPr id="8" name="图片 7">
            <a:extLst>
              <a:ext uri="{FF2B5EF4-FFF2-40B4-BE49-F238E27FC236}">
                <a16:creationId xmlns:a16="http://schemas.microsoft.com/office/drawing/2014/main" id="{5826ADA5-9937-4124-BAEE-62F71814FE6A}"/>
              </a:ext>
            </a:extLst>
          </p:cNvPr>
          <p:cNvPicPr>
            <a:picLocks noChangeAspect="1"/>
          </p:cNvPicPr>
          <p:nvPr/>
        </p:nvPicPr>
        <p:blipFill>
          <a:blip r:embed="rId3"/>
          <a:stretch>
            <a:fillRect/>
          </a:stretch>
        </p:blipFill>
        <p:spPr>
          <a:xfrm>
            <a:off x="4564281" y="2680295"/>
            <a:ext cx="4354375" cy="3628646"/>
          </a:xfrm>
          <a:prstGeom prst="rect">
            <a:avLst/>
          </a:prstGeom>
        </p:spPr>
      </p:pic>
      <p:sp>
        <p:nvSpPr>
          <p:cNvPr id="11" name="Rectangle 1">
            <a:extLst>
              <a:ext uri="{FF2B5EF4-FFF2-40B4-BE49-F238E27FC236}">
                <a16:creationId xmlns:a16="http://schemas.microsoft.com/office/drawing/2014/main" id="{CD927DD0-A047-43D3-B382-C035419C4E4E}"/>
              </a:ext>
            </a:extLst>
          </p:cNvPr>
          <p:cNvSpPr>
            <a:spLocks noChangeArrowheads="1"/>
          </p:cNvSpPr>
          <p:nvPr/>
        </p:nvSpPr>
        <p:spPr bwMode="auto">
          <a:xfrm>
            <a:off x="584292" y="2759796"/>
            <a:ext cx="3851583" cy="3323987"/>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定义主题风格</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"darkgrid"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加载tips</a:t>
            </a:r>
            <a:r>
              <a:rPr kumimoji="0" lang="zh-CN" altLang="en-US"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数据集</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绘制图形，根据不同种类的三点设定图注</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relplot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lvl="2" eaLnBrk="0" fontAlgn="base" hangingPunct="0">
              <a:spcBef>
                <a:spcPct val="0"/>
              </a:spcBef>
              <a:spcAft>
                <a:spcPct val="0"/>
              </a:spcAft>
            </a:pP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hue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"smoker"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hlinkClick r:id="rId4" action="ppaction://hlinkfile"/>
            <a:extLst>
              <a:ext uri="{FF2B5EF4-FFF2-40B4-BE49-F238E27FC236}">
                <a16:creationId xmlns:a16="http://schemas.microsoft.com/office/drawing/2014/main" id="{CC51F4F2-D052-4700-9E66-7C2C82179546}"/>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9" name="矩形 8">
            <a:extLst>
              <a:ext uri="{FF2B5EF4-FFF2-40B4-BE49-F238E27FC236}">
                <a16:creationId xmlns:a16="http://schemas.microsoft.com/office/drawing/2014/main" id="{BD844CD3-D3EE-B848-8AD1-1E0822F4E718}"/>
              </a:ext>
            </a:extLst>
          </p:cNvPr>
          <p:cNvSpPr/>
          <p:nvPr/>
        </p:nvSpPr>
        <p:spPr>
          <a:xfrm>
            <a:off x="2698598" y="4663899"/>
            <a:ext cx="1706135" cy="1384995"/>
          </a:xfrm>
          <a:prstGeom prst="rect">
            <a:avLst/>
          </a:prstGeom>
          <a:ln>
            <a:solidFill>
              <a:srgbClr val="00B050"/>
            </a:solidFill>
          </a:ln>
        </p:spPr>
        <p:txBody>
          <a:bodyPr wrap="square">
            <a:spAutoFit/>
          </a:bodyPr>
          <a:lstStyle/>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hue: </a:t>
            </a:r>
            <a:r>
              <a:rPr lang="zh-CN" altLang="en-US" sz="1400" dirty="0">
                <a:solidFill>
                  <a:srgbClr val="00B050"/>
                </a:solidFill>
                <a:latin typeface="SimHei" panose="02010609060101010101" pitchFamily="49" charset="-122"/>
                <a:ea typeface="SimHei" panose="02010609060101010101" pitchFamily="49" charset="-122"/>
              </a:rPr>
              <a:t>在某一维度上，用颜色区分</a:t>
            </a:r>
            <a:endParaRPr lang="en-US" altLang="zh-CN" sz="1400" dirty="0">
              <a:solidFill>
                <a:srgbClr val="00B050"/>
              </a:solidFill>
              <a:latin typeface="SimHei" panose="02010609060101010101" pitchFamily="49" charset="-122"/>
              <a:ea typeface="SimHei" panose="02010609060101010101" pitchFamily="49" charset="-122"/>
            </a:endParaRPr>
          </a:p>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style: </a:t>
            </a:r>
            <a:r>
              <a:rPr lang="zh-CN" altLang="en-US" sz="1400" dirty="0">
                <a:solidFill>
                  <a:srgbClr val="00B050"/>
                </a:solidFill>
                <a:latin typeface="SimHei" panose="02010609060101010101" pitchFamily="49" charset="-122"/>
                <a:ea typeface="SimHei" panose="02010609060101010101" pitchFamily="49" charset="-122"/>
              </a:rPr>
              <a:t>在某一维度上</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用线的不同表现形式区分</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如 点线</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虚线等</a:t>
            </a:r>
            <a:endParaRPr lang="en-US" altLang="zh-CN" sz="1400" dirty="0">
              <a:solidFill>
                <a:srgbClr val="00B05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73064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774571"/>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多元直方统计图</a:t>
            </a:r>
            <a:r>
              <a:rPr lang="zh-CN" altLang="en-US" dirty="0"/>
              <a:t>（</a:t>
            </a:r>
            <a:r>
              <a:rPr lang="en-US" altLang="zh-CN" dirty="0" err="1">
                <a:latin typeface="Times New Roman" panose="02020603050405020304" pitchFamily="18" charset="0"/>
                <a:cs typeface="Times New Roman" panose="02020603050405020304" pitchFamily="18" charset="0"/>
              </a:rPr>
              <a:t>seaborn.distplot</a:t>
            </a:r>
            <a:r>
              <a:rPr lang="zh-CN" altLang="en-US" dirty="0"/>
              <a:t>）</a:t>
            </a:r>
            <a:endParaRPr lang="zh-CN" altLang="en-US" dirty="0">
              <a:latin typeface="Times New Roman" panose="02020603050405020304" pitchFamily="18" charset="0"/>
              <a:cs typeface="Times New Roman" panose="02020603050405020304" pitchFamily="18" charset="0"/>
            </a:endParaRPr>
          </a:p>
          <a:p>
            <a:r>
              <a:rPr lang="zh-CN" altLang="en-US" b="0" i="0" dirty="0">
                <a:solidFill>
                  <a:srgbClr val="000000"/>
                </a:solidFill>
                <a:effectLst/>
                <a:latin typeface="Verdana" panose="020B0604030504040204" pitchFamily="34" charset="0"/>
              </a:rPr>
              <a:t>用于显示每一个数据的分布情况</a:t>
            </a:r>
            <a:endParaRPr lang="zh-CN" altLang="en-US"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23F5717-3AFE-4F54-A3C8-C3210F8353CD}"/>
              </a:ext>
            </a:extLst>
          </p:cNvPr>
          <p:cNvPicPr>
            <a:picLocks noChangeAspect="1"/>
          </p:cNvPicPr>
          <p:nvPr/>
        </p:nvPicPr>
        <p:blipFill>
          <a:blip r:embed="rId3"/>
          <a:stretch>
            <a:fillRect/>
          </a:stretch>
        </p:blipFill>
        <p:spPr>
          <a:xfrm>
            <a:off x="4726145" y="2057656"/>
            <a:ext cx="4360488" cy="4360488"/>
          </a:xfrm>
          <a:prstGeom prst="rect">
            <a:avLst/>
          </a:prstGeom>
        </p:spPr>
      </p:pic>
      <p:sp>
        <p:nvSpPr>
          <p:cNvPr id="12" name="Rectangle 1">
            <a:extLst>
              <a:ext uri="{FF2B5EF4-FFF2-40B4-BE49-F238E27FC236}">
                <a16:creationId xmlns:a16="http://schemas.microsoft.com/office/drawing/2014/main" id="{EE0CEAF1-E443-4D98-880A-1262F4D3D4E9}"/>
              </a:ext>
            </a:extLst>
          </p:cNvPr>
          <p:cNvSpPr>
            <a:spLocks noChangeArrowheads="1"/>
          </p:cNvSpPr>
          <p:nvPr/>
        </p:nvSpPr>
        <p:spPr bwMode="auto">
          <a:xfrm>
            <a:off x="115512" y="1964353"/>
            <a:ext cx="4661452" cy="4893647"/>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numpy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palette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"muted"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rs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RandomState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d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rs.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normal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size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100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f, axes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subplots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2</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2</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figsize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7</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7</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sharex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distplot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(d,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kde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False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"b"</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axes[</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distplot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(d,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hist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False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rug</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axes[</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distplot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(d,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hist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False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"g"</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kde_kws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"shade"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axes[</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distplot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(d,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"m"</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F8F8F2"/>
                </a:solidFill>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axes[</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hlinkClick r:id="rId4" action="ppaction://hlinkfile"/>
            <a:extLst>
              <a:ext uri="{FF2B5EF4-FFF2-40B4-BE49-F238E27FC236}">
                <a16:creationId xmlns:a16="http://schemas.microsoft.com/office/drawing/2014/main" id="{27FFEAD6-AA6D-4D78-B8A3-DC3BD4D60BFF}"/>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2" name="矩形 1">
            <a:extLst>
              <a:ext uri="{FF2B5EF4-FFF2-40B4-BE49-F238E27FC236}">
                <a16:creationId xmlns:a16="http://schemas.microsoft.com/office/drawing/2014/main" id="{8E07F324-F097-3D40-BCC0-6E041572FE5D}"/>
              </a:ext>
            </a:extLst>
          </p:cNvPr>
          <p:cNvSpPr/>
          <p:nvPr/>
        </p:nvSpPr>
        <p:spPr>
          <a:xfrm>
            <a:off x="2330606" y="3494340"/>
            <a:ext cx="2379452" cy="2031325"/>
          </a:xfrm>
          <a:prstGeom prst="rect">
            <a:avLst/>
          </a:prstGeom>
          <a:ln>
            <a:solidFill>
              <a:srgbClr val="00B050"/>
            </a:solidFill>
          </a:ln>
        </p:spPr>
        <p:txBody>
          <a:bodyPr wrap="square">
            <a:spAutoFit/>
          </a:bodyPr>
          <a:lstStyle/>
          <a:p>
            <a:pPr marL="144000" indent="-144000">
              <a:buSzPct val="50000"/>
              <a:buFont typeface="Wingdings" pitchFamily="2" charset="2"/>
              <a:buChar char="l"/>
            </a:pPr>
            <a:r>
              <a:rPr lang="en-US" altLang="zh-CN" sz="1400" dirty="0" err="1">
                <a:solidFill>
                  <a:srgbClr val="00B050"/>
                </a:solidFill>
                <a:latin typeface="SimHei" panose="02010609060101010101" pitchFamily="49" charset="-122"/>
                <a:ea typeface="SimHei" panose="02010609060101010101" pitchFamily="49" charset="-122"/>
              </a:rPr>
              <a:t>kde</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是否绘制高斯核密度估计图</a:t>
            </a:r>
            <a:endParaRPr lang="en-US" altLang="zh-CN" sz="1400" dirty="0">
              <a:solidFill>
                <a:srgbClr val="00B050"/>
              </a:solidFill>
              <a:latin typeface="SimHei" panose="02010609060101010101" pitchFamily="49" charset="-122"/>
              <a:ea typeface="SimHei" panose="02010609060101010101" pitchFamily="49" charset="-122"/>
            </a:endParaRPr>
          </a:p>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hist: </a:t>
            </a:r>
            <a:r>
              <a:rPr lang="zh-CN" altLang="en-US" sz="1400" dirty="0">
                <a:solidFill>
                  <a:srgbClr val="00B050"/>
                </a:solidFill>
                <a:latin typeface="SimHei" panose="02010609060101010101" pitchFamily="49" charset="-122"/>
                <a:ea typeface="SimHei" panose="02010609060101010101" pitchFamily="49" charset="-122"/>
              </a:rPr>
              <a:t>是否绘制</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标准化</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直方图 </a:t>
            </a:r>
            <a:endParaRPr lang="en-US" altLang="zh-CN" sz="1400" dirty="0">
              <a:solidFill>
                <a:srgbClr val="00B050"/>
              </a:solidFill>
              <a:latin typeface="SimHei" panose="02010609060101010101" pitchFamily="49" charset="-122"/>
              <a:ea typeface="SimHei" panose="02010609060101010101" pitchFamily="49" charset="-122"/>
            </a:endParaRPr>
          </a:p>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rug: </a:t>
            </a:r>
            <a:r>
              <a:rPr lang="zh-CN" altLang="en-US" sz="1400" dirty="0">
                <a:solidFill>
                  <a:srgbClr val="00B050"/>
                </a:solidFill>
                <a:latin typeface="SimHei" panose="02010609060101010101" pitchFamily="49" charset="-122"/>
                <a:ea typeface="SimHei" panose="02010609060101010101" pitchFamily="49" charset="-122"/>
              </a:rPr>
              <a:t>是否在支撑轴上绘制</a:t>
            </a:r>
            <a:r>
              <a:rPr lang="en-US" altLang="zh-CN" sz="1400" dirty="0" err="1">
                <a:solidFill>
                  <a:srgbClr val="00B050"/>
                </a:solidFill>
                <a:latin typeface="SimHei" panose="02010609060101010101" pitchFamily="49" charset="-122"/>
                <a:ea typeface="SimHei" panose="02010609060101010101" pitchFamily="49" charset="-122"/>
              </a:rPr>
              <a:t>rugplot</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图（</a:t>
            </a:r>
            <a:r>
              <a:rPr lang="en-US" altLang="zh-CN" sz="1400" dirty="0" err="1">
                <a:solidFill>
                  <a:srgbClr val="00B050"/>
                </a:solidFill>
                <a:latin typeface="SimHei" panose="02010609060101010101" pitchFamily="49" charset="-122"/>
                <a:ea typeface="SimHei" panose="02010609060101010101" pitchFamily="49" charset="-122"/>
              </a:rPr>
              <a:t>rugplot</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一维数组中数据点实际的分布位置情况）</a:t>
            </a:r>
            <a:endParaRPr lang="en-US" altLang="zh-CN" sz="1400" dirty="0">
              <a:solidFill>
                <a:srgbClr val="00B050"/>
              </a:solidFill>
              <a:latin typeface="SimHei" panose="02010609060101010101" pitchFamily="49" charset="-122"/>
              <a:ea typeface="SimHei" panose="02010609060101010101" pitchFamily="49" charset="-122"/>
            </a:endParaRPr>
          </a:p>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shade</a:t>
            </a:r>
            <a:r>
              <a:rPr lang="zh-CN" altLang="en-US" sz="1400" dirty="0">
                <a:solidFill>
                  <a:srgbClr val="00B050"/>
                </a:solidFill>
                <a:latin typeface="SimHei" panose="02010609060101010101" pitchFamily="49" charset="-122"/>
                <a:ea typeface="SimHei" panose="02010609060101010101" pitchFamily="49" charset="-122"/>
              </a:rPr>
              <a:t>：填充</a:t>
            </a:r>
            <a:endParaRPr lang="en-US" altLang="zh-CN" sz="1400" dirty="0">
              <a:solidFill>
                <a:srgbClr val="00B05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70484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774571"/>
          </a:xfrm>
          <a:prstGeom prst="rect">
            <a:avLst/>
          </a:prstGeom>
          <a:noFill/>
        </p:spPr>
        <p:txBody>
          <a:bodyPr wrap="square">
            <a:spAutoFit/>
          </a:bodyPr>
          <a:lstStyle>
            <a:defPPr>
              <a:defRPr lang="zh-CN"/>
            </a:defPPr>
            <a:lvl1pPr>
              <a:spcBef>
                <a:spcPts val="1000"/>
              </a:spcBef>
              <a:buClr>
                <a:schemeClr val="accent1"/>
              </a:buClr>
              <a:buSzPct val="100000"/>
              <a:defRPr b="1">
                <a:latin typeface="Times New Roman" panose="02020603050405020304" pitchFamily="18" charset="0"/>
                <a:ea typeface="黑体" panose="02010609060101010101" pitchFamily="49" charset="-122"/>
              </a:defRPr>
            </a:lvl1pPr>
          </a:lstStyle>
          <a:p>
            <a:r>
              <a:rPr lang="zh-CN" altLang="en-US" dirty="0"/>
              <a:t>双变量关系图（</a:t>
            </a:r>
            <a:r>
              <a:rPr lang="en-US" altLang="zh-CN" dirty="0" err="1"/>
              <a:t>seaborn.jointplot</a:t>
            </a:r>
            <a:r>
              <a:rPr lang="zh-CN" altLang="en-US" dirty="0"/>
              <a:t>）</a:t>
            </a:r>
            <a:endParaRPr lang="en-US" altLang="zh-CN" dirty="0"/>
          </a:p>
          <a:p>
            <a:r>
              <a:rPr lang="zh-CN" altLang="en-US" b="0" dirty="0">
                <a:latin typeface="Lato" panose="020F0502020204030203" pitchFamily="34" charset="0"/>
              </a:rPr>
              <a:t>用于对成对变量的相关情况、联合分布以及各自的分布在一张图上集中呈现</a:t>
            </a:r>
            <a:endParaRPr lang="zh-CN" altLang="en-US" b="0" dirty="0"/>
          </a:p>
        </p:txBody>
      </p:sp>
      <p:pic>
        <p:nvPicPr>
          <p:cNvPr id="9" name="图片 8">
            <a:extLst>
              <a:ext uri="{FF2B5EF4-FFF2-40B4-BE49-F238E27FC236}">
                <a16:creationId xmlns:a16="http://schemas.microsoft.com/office/drawing/2014/main" id="{DBB5784C-A442-4E7A-80B4-E0C199C69F2E}"/>
              </a:ext>
            </a:extLst>
          </p:cNvPr>
          <p:cNvPicPr>
            <a:picLocks noChangeAspect="1"/>
          </p:cNvPicPr>
          <p:nvPr/>
        </p:nvPicPr>
        <p:blipFill>
          <a:blip r:embed="rId3"/>
          <a:stretch>
            <a:fillRect/>
          </a:stretch>
        </p:blipFill>
        <p:spPr>
          <a:xfrm>
            <a:off x="5133009" y="2635246"/>
            <a:ext cx="3850641" cy="3850641"/>
          </a:xfrm>
          <a:prstGeom prst="rect">
            <a:avLst/>
          </a:prstGeom>
        </p:spPr>
      </p:pic>
      <p:sp>
        <p:nvSpPr>
          <p:cNvPr id="12" name="Rectangle 1">
            <a:extLst>
              <a:ext uri="{FF2B5EF4-FFF2-40B4-BE49-F238E27FC236}">
                <a16:creationId xmlns:a16="http://schemas.microsoft.com/office/drawing/2014/main" id="{7FB3C706-27E1-41B5-ACBD-33106C786720}"/>
              </a:ext>
            </a:extLst>
          </p:cNvPr>
          <p:cNvSpPr>
            <a:spLocks noChangeArrowheads="1"/>
          </p:cNvSpPr>
          <p:nvPr/>
        </p:nvSpPr>
        <p:spPr bwMode="auto">
          <a:xfrm>
            <a:off x="494024" y="2483559"/>
            <a:ext cx="4572000" cy="378565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numpy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pandas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pd</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定义主题风格</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"darkgrid"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#设置颜色</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mean, cov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.5</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.5</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lang="en-US" altLang="zh-CN" sz="1200" dirty="0">
              <a:solidFill>
                <a:srgbClr val="F8F8F2"/>
              </a:solidFill>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设置均值(一组参数)和协方差（两组参数）</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x, y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multivariate_normal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(mean, cov,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1000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with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axes_style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"ticks"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jointplot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x,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y,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kind</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"hex"</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"k"</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hlinkClick r:id="rId4" action="ppaction://hlinkfile"/>
            <a:extLst>
              <a:ext uri="{FF2B5EF4-FFF2-40B4-BE49-F238E27FC236}">
                <a16:creationId xmlns:a16="http://schemas.microsoft.com/office/drawing/2014/main" id="{880C1191-3C73-4C96-BEBA-0B56F5DB1286}"/>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4" name="矩形 3">
            <a:extLst>
              <a:ext uri="{FF2B5EF4-FFF2-40B4-BE49-F238E27FC236}">
                <a16:creationId xmlns:a16="http://schemas.microsoft.com/office/drawing/2014/main" id="{2094D792-60CA-C040-B55E-40B4230D3CEE}"/>
              </a:ext>
            </a:extLst>
          </p:cNvPr>
          <p:cNvSpPr/>
          <p:nvPr/>
        </p:nvSpPr>
        <p:spPr>
          <a:xfrm>
            <a:off x="1906859" y="5653668"/>
            <a:ext cx="847492" cy="200722"/>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68958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774571"/>
          </a:xfrm>
          <a:prstGeom prst="rect">
            <a:avLst/>
          </a:prstGeom>
          <a:noFill/>
        </p:spPr>
        <p:txBody>
          <a:bodyPr wrap="square">
            <a:spAutoFit/>
          </a:bodyPr>
          <a:lstStyle>
            <a:defPPr>
              <a:defRPr lang="zh-CN"/>
            </a:defPPr>
            <a:lvl1pPr>
              <a:spcBef>
                <a:spcPts val="1000"/>
              </a:spcBef>
              <a:buClr>
                <a:schemeClr val="accent1"/>
              </a:buClr>
              <a:buSzPct val="100000"/>
              <a:defRPr b="1">
                <a:latin typeface="Times New Roman" panose="02020603050405020304" pitchFamily="18" charset="0"/>
                <a:ea typeface="黑体" panose="02010609060101010101" pitchFamily="49" charset="-122"/>
              </a:defRPr>
            </a:lvl1pPr>
          </a:lstStyle>
          <a:p>
            <a:r>
              <a:rPr lang="zh-CN" altLang="en-US" dirty="0"/>
              <a:t>双变量关系图（</a:t>
            </a:r>
            <a:r>
              <a:rPr lang="en-US" altLang="zh-CN" dirty="0" err="1"/>
              <a:t>seaborn.jointplot</a:t>
            </a:r>
            <a:r>
              <a:rPr lang="zh-CN" altLang="en-US" dirty="0"/>
              <a:t>）</a:t>
            </a:r>
            <a:endParaRPr lang="en-US" altLang="zh-CN" dirty="0"/>
          </a:p>
          <a:p>
            <a:r>
              <a:rPr lang="en" altLang="zh-CN" b="0" dirty="0">
                <a:latin typeface="Lato" panose="020F0502020204030203" pitchFamily="34" charset="0"/>
              </a:rPr>
              <a:t>kind</a:t>
            </a:r>
            <a:r>
              <a:rPr lang="zh-CN" altLang="en" b="0" dirty="0">
                <a:latin typeface="Lato" panose="020F0502020204030203" pitchFamily="34" charset="0"/>
              </a:rPr>
              <a:t>：</a:t>
            </a:r>
            <a:r>
              <a:rPr lang="zh-CN" altLang="en-US" b="0" dirty="0">
                <a:latin typeface="Lato" panose="020F0502020204030203" pitchFamily="34" charset="0"/>
              </a:rPr>
              <a:t>表示绘制图形的类型，有</a:t>
            </a:r>
            <a:r>
              <a:rPr lang="en" altLang="zh-CN" b="0" dirty="0">
                <a:latin typeface="Lato" panose="020F0502020204030203" pitchFamily="34" charset="0"/>
              </a:rPr>
              <a:t>scatter</a:t>
            </a:r>
            <a:r>
              <a:rPr lang="zh-CN" altLang="en-US" b="0" dirty="0">
                <a:latin typeface="Lato" panose="020F0502020204030203" pitchFamily="34" charset="0"/>
              </a:rPr>
              <a:t>（默认）</a:t>
            </a:r>
            <a:r>
              <a:rPr lang="zh-CN" altLang="en" b="0" dirty="0">
                <a:latin typeface="Lato" panose="020F0502020204030203" pitchFamily="34" charset="0"/>
              </a:rPr>
              <a:t>，</a:t>
            </a:r>
            <a:r>
              <a:rPr lang="en" altLang="zh-CN" b="0" dirty="0">
                <a:latin typeface="Lato" panose="020F0502020204030203" pitchFamily="34" charset="0"/>
              </a:rPr>
              <a:t>reg</a:t>
            </a:r>
            <a:r>
              <a:rPr lang="zh-CN" altLang="en" b="0" dirty="0">
                <a:latin typeface="Lato" panose="020F0502020204030203" pitchFamily="34" charset="0"/>
              </a:rPr>
              <a:t>，</a:t>
            </a:r>
            <a:r>
              <a:rPr lang="en" altLang="zh-CN" b="0" dirty="0" err="1">
                <a:latin typeface="Lato" panose="020F0502020204030203" pitchFamily="34" charset="0"/>
              </a:rPr>
              <a:t>resid</a:t>
            </a:r>
            <a:r>
              <a:rPr lang="zh-CN" altLang="en" b="0" dirty="0">
                <a:latin typeface="Lato" panose="020F0502020204030203" pitchFamily="34" charset="0"/>
              </a:rPr>
              <a:t>，</a:t>
            </a:r>
            <a:r>
              <a:rPr lang="en" altLang="zh-CN" b="0" dirty="0" err="1">
                <a:latin typeface="Lato" panose="020F0502020204030203" pitchFamily="34" charset="0"/>
              </a:rPr>
              <a:t>kde</a:t>
            </a:r>
            <a:r>
              <a:rPr lang="zh-CN" altLang="en" b="0" dirty="0">
                <a:latin typeface="Lato" panose="020F0502020204030203" pitchFamily="34" charset="0"/>
              </a:rPr>
              <a:t>，</a:t>
            </a:r>
            <a:r>
              <a:rPr lang="en" altLang="zh-CN" b="0" dirty="0">
                <a:latin typeface="Lato" panose="020F0502020204030203" pitchFamily="34" charset="0"/>
              </a:rPr>
              <a:t>hex</a:t>
            </a:r>
          </a:p>
        </p:txBody>
      </p:sp>
      <p:sp>
        <p:nvSpPr>
          <p:cNvPr id="6" name="矩形 5">
            <a:hlinkClick r:id="rId3" action="ppaction://hlinkfile"/>
            <a:extLst>
              <a:ext uri="{FF2B5EF4-FFF2-40B4-BE49-F238E27FC236}">
                <a16:creationId xmlns:a16="http://schemas.microsoft.com/office/drawing/2014/main" id="{880C1191-3C73-4C96-BEBA-0B56F5DB1286}"/>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pic>
        <p:nvPicPr>
          <p:cNvPr id="2" name="图片 1">
            <a:extLst>
              <a:ext uri="{FF2B5EF4-FFF2-40B4-BE49-F238E27FC236}">
                <a16:creationId xmlns:a16="http://schemas.microsoft.com/office/drawing/2014/main" id="{AF8E965F-7095-1445-9FBE-2F8075E9F09A}"/>
              </a:ext>
            </a:extLst>
          </p:cNvPr>
          <p:cNvPicPr>
            <a:picLocks noChangeAspect="1"/>
          </p:cNvPicPr>
          <p:nvPr/>
        </p:nvPicPr>
        <p:blipFill>
          <a:blip r:embed="rId4"/>
          <a:stretch>
            <a:fillRect/>
          </a:stretch>
        </p:blipFill>
        <p:spPr>
          <a:xfrm>
            <a:off x="1254293" y="2371754"/>
            <a:ext cx="2644323" cy="2191615"/>
          </a:xfrm>
          <a:prstGeom prst="rect">
            <a:avLst/>
          </a:prstGeom>
        </p:spPr>
      </p:pic>
      <p:pic>
        <p:nvPicPr>
          <p:cNvPr id="4" name="图片 3">
            <a:extLst>
              <a:ext uri="{FF2B5EF4-FFF2-40B4-BE49-F238E27FC236}">
                <a16:creationId xmlns:a16="http://schemas.microsoft.com/office/drawing/2014/main" id="{A33423A7-D1F5-0941-89E7-C4E79912550D}"/>
              </a:ext>
            </a:extLst>
          </p:cNvPr>
          <p:cNvPicPr>
            <a:picLocks noChangeAspect="1"/>
          </p:cNvPicPr>
          <p:nvPr/>
        </p:nvPicPr>
        <p:blipFill>
          <a:blip r:embed="rId5"/>
          <a:stretch>
            <a:fillRect/>
          </a:stretch>
        </p:blipFill>
        <p:spPr>
          <a:xfrm>
            <a:off x="4753041" y="2392145"/>
            <a:ext cx="2597631" cy="2162620"/>
          </a:xfrm>
          <a:prstGeom prst="rect">
            <a:avLst/>
          </a:prstGeom>
        </p:spPr>
      </p:pic>
      <p:pic>
        <p:nvPicPr>
          <p:cNvPr id="5" name="图片 4">
            <a:extLst>
              <a:ext uri="{FF2B5EF4-FFF2-40B4-BE49-F238E27FC236}">
                <a16:creationId xmlns:a16="http://schemas.microsoft.com/office/drawing/2014/main" id="{AEDCC4FC-BFA2-C249-BCAA-CE24D7206FBE}"/>
              </a:ext>
            </a:extLst>
          </p:cNvPr>
          <p:cNvPicPr>
            <a:picLocks noChangeAspect="1"/>
          </p:cNvPicPr>
          <p:nvPr/>
        </p:nvPicPr>
        <p:blipFill>
          <a:blip r:embed="rId6"/>
          <a:stretch>
            <a:fillRect/>
          </a:stretch>
        </p:blipFill>
        <p:spPr>
          <a:xfrm>
            <a:off x="399867" y="4554765"/>
            <a:ext cx="2646013" cy="2164164"/>
          </a:xfrm>
          <a:prstGeom prst="rect">
            <a:avLst/>
          </a:prstGeom>
        </p:spPr>
      </p:pic>
      <p:pic>
        <p:nvPicPr>
          <p:cNvPr id="8" name="图片 7">
            <a:extLst>
              <a:ext uri="{FF2B5EF4-FFF2-40B4-BE49-F238E27FC236}">
                <a16:creationId xmlns:a16="http://schemas.microsoft.com/office/drawing/2014/main" id="{60603B12-E6CF-9644-995E-3374B51636B8}"/>
              </a:ext>
            </a:extLst>
          </p:cNvPr>
          <p:cNvPicPr>
            <a:picLocks noChangeAspect="1"/>
          </p:cNvPicPr>
          <p:nvPr/>
        </p:nvPicPr>
        <p:blipFill>
          <a:blip r:embed="rId7"/>
          <a:stretch>
            <a:fillRect/>
          </a:stretch>
        </p:blipFill>
        <p:spPr>
          <a:xfrm>
            <a:off x="3185092" y="4554765"/>
            <a:ext cx="2598257" cy="2155560"/>
          </a:xfrm>
          <a:prstGeom prst="rect">
            <a:avLst/>
          </a:prstGeom>
        </p:spPr>
      </p:pic>
      <p:pic>
        <p:nvPicPr>
          <p:cNvPr id="10" name="图片 9">
            <a:extLst>
              <a:ext uri="{FF2B5EF4-FFF2-40B4-BE49-F238E27FC236}">
                <a16:creationId xmlns:a16="http://schemas.microsoft.com/office/drawing/2014/main" id="{24BA026F-1F48-D54F-B593-7C9C62654FFD}"/>
              </a:ext>
            </a:extLst>
          </p:cNvPr>
          <p:cNvPicPr>
            <a:picLocks noChangeAspect="1"/>
          </p:cNvPicPr>
          <p:nvPr/>
        </p:nvPicPr>
        <p:blipFill>
          <a:blip r:embed="rId8"/>
          <a:stretch>
            <a:fillRect/>
          </a:stretch>
        </p:blipFill>
        <p:spPr>
          <a:xfrm>
            <a:off x="5922562" y="4554765"/>
            <a:ext cx="2608478" cy="2162620"/>
          </a:xfrm>
          <a:prstGeom prst="rect">
            <a:avLst/>
          </a:prstGeom>
        </p:spPr>
      </p:pic>
      <p:sp>
        <p:nvSpPr>
          <p:cNvPr id="11" name="矩形 10">
            <a:extLst>
              <a:ext uri="{FF2B5EF4-FFF2-40B4-BE49-F238E27FC236}">
                <a16:creationId xmlns:a16="http://schemas.microsoft.com/office/drawing/2014/main" id="{4B9BE89D-99BD-0E4B-8CBC-55CA0025CD5E}"/>
              </a:ext>
            </a:extLst>
          </p:cNvPr>
          <p:cNvSpPr/>
          <p:nvPr/>
        </p:nvSpPr>
        <p:spPr>
          <a:xfrm>
            <a:off x="2604895" y="2642169"/>
            <a:ext cx="881973" cy="369332"/>
          </a:xfrm>
          <a:prstGeom prst="rect">
            <a:avLst/>
          </a:prstGeom>
        </p:spPr>
        <p:txBody>
          <a:bodyPr wrap="none">
            <a:spAutoFit/>
          </a:bodyPr>
          <a:lstStyle/>
          <a:p>
            <a:r>
              <a:rPr lang="en" altLang="zh-CN" dirty="0">
                <a:latin typeface="Lato" panose="020F0502020204030203" pitchFamily="34" charset="0"/>
              </a:rPr>
              <a:t>scatter</a:t>
            </a:r>
            <a:endParaRPr lang="zh-CN" altLang="en-US" dirty="0"/>
          </a:p>
        </p:txBody>
      </p:sp>
      <p:sp>
        <p:nvSpPr>
          <p:cNvPr id="13" name="矩形 12">
            <a:extLst>
              <a:ext uri="{FF2B5EF4-FFF2-40B4-BE49-F238E27FC236}">
                <a16:creationId xmlns:a16="http://schemas.microsoft.com/office/drawing/2014/main" id="{FE85D76B-C2FD-0449-A88E-25872FB93AEA}"/>
              </a:ext>
            </a:extLst>
          </p:cNvPr>
          <p:cNvSpPr/>
          <p:nvPr/>
        </p:nvSpPr>
        <p:spPr>
          <a:xfrm>
            <a:off x="6491451" y="2642169"/>
            <a:ext cx="510076" cy="369332"/>
          </a:xfrm>
          <a:prstGeom prst="rect">
            <a:avLst/>
          </a:prstGeom>
        </p:spPr>
        <p:txBody>
          <a:bodyPr wrap="none">
            <a:spAutoFit/>
          </a:bodyPr>
          <a:lstStyle/>
          <a:p>
            <a:r>
              <a:rPr lang="en" altLang="zh-CN" dirty="0">
                <a:latin typeface="Lato" panose="020F0502020204030203" pitchFamily="34" charset="0"/>
              </a:rPr>
              <a:t>reg</a:t>
            </a:r>
            <a:endParaRPr lang="zh-CN" altLang="en-US" dirty="0"/>
          </a:p>
        </p:txBody>
      </p:sp>
      <p:sp>
        <p:nvSpPr>
          <p:cNvPr id="14" name="矩形 13">
            <a:extLst>
              <a:ext uri="{FF2B5EF4-FFF2-40B4-BE49-F238E27FC236}">
                <a16:creationId xmlns:a16="http://schemas.microsoft.com/office/drawing/2014/main" id="{67444B5C-B5DC-EF45-B35F-CC4877EA2D2B}"/>
              </a:ext>
            </a:extLst>
          </p:cNvPr>
          <p:cNvSpPr/>
          <p:nvPr/>
        </p:nvSpPr>
        <p:spPr>
          <a:xfrm>
            <a:off x="2013500" y="4827091"/>
            <a:ext cx="675185" cy="369332"/>
          </a:xfrm>
          <a:prstGeom prst="rect">
            <a:avLst/>
          </a:prstGeom>
        </p:spPr>
        <p:txBody>
          <a:bodyPr wrap="none">
            <a:spAutoFit/>
          </a:bodyPr>
          <a:lstStyle/>
          <a:p>
            <a:r>
              <a:rPr lang="en" altLang="zh-CN" dirty="0" err="1">
                <a:latin typeface="Lato" panose="020F0502020204030203" pitchFamily="34" charset="0"/>
              </a:rPr>
              <a:t>resid</a:t>
            </a:r>
            <a:endParaRPr lang="zh-CN" altLang="en-US" dirty="0"/>
          </a:p>
        </p:txBody>
      </p:sp>
      <p:sp>
        <p:nvSpPr>
          <p:cNvPr id="15" name="矩形 14">
            <a:extLst>
              <a:ext uri="{FF2B5EF4-FFF2-40B4-BE49-F238E27FC236}">
                <a16:creationId xmlns:a16="http://schemas.microsoft.com/office/drawing/2014/main" id="{43A8E70C-37C0-BE41-A480-7D5A235C2247}"/>
              </a:ext>
            </a:extLst>
          </p:cNvPr>
          <p:cNvSpPr/>
          <p:nvPr/>
        </p:nvSpPr>
        <p:spPr>
          <a:xfrm>
            <a:off x="4886336" y="4826490"/>
            <a:ext cx="553357" cy="369332"/>
          </a:xfrm>
          <a:prstGeom prst="rect">
            <a:avLst/>
          </a:prstGeom>
        </p:spPr>
        <p:txBody>
          <a:bodyPr wrap="none">
            <a:spAutoFit/>
          </a:bodyPr>
          <a:lstStyle/>
          <a:p>
            <a:r>
              <a:rPr lang="en" altLang="zh-CN" dirty="0" err="1">
                <a:latin typeface="Lato" panose="020F0502020204030203" pitchFamily="34" charset="0"/>
              </a:rPr>
              <a:t>kde</a:t>
            </a:r>
            <a:endParaRPr lang="zh-CN" altLang="en-US" dirty="0"/>
          </a:p>
        </p:txBody>
      </p:sp>
      <p:sp>
        <p:nvSpPr>
          <p:cNvPr id="16" name="矩形 15">
            <a:extLst>
              <a:ext uri="{FF2B5EF4-FFF2-40B4-BE49-F238E27FC236}">
                <a16:creationId xmlns:a16="http://schemas.microsoft.com/office/drawing/2014/main" id="{95DFDD1C-8576-CF40-B583-2108FE24A4BF}"/>
              </a:ext>
            </a:extLst>
          </p:cNvPr>
          <p:cNvSpPr/>
          <p:nvPr/>
        </p:nvSpPr>
        <p:spPr>
          <a:xfrm>
            <a:off x="7664593" y="4804188"/>
            <a:ext cx="550151" cy="369332"/>
          </a:xfrm>
          <a:prstGeom prst="rect">
            <a:avLst/>
          </a:prstGeom>
        </p:spPr>
        <p:txBody>
          <a:bodyPr wrap="none">
            <a:spAutoFit/>
          </a:bodyPr>
          <a:lstStyle/>
          <a:p>
            <a:r>
              <a:rPr lang="en" altLang="zh-CN" dirty="0">
                <a:latin typeface="Lato" panose="020F0502020204030203" pitchFamily="34" charset="0"/>
              </a:rPr>
              <a:t>hex</a:t>
            </a:r>
            <a:endParaRPr lang="zh-CN" altLang="en-US" dirty="0"/>
          </a:p>
        </p:txBody>
      </p:sp>
    </p:spTree>
    <p:extLst>
      <p:ext uri="{BB962C8B-B14F-4D97-AF65-F5344CB8AC3E}">
        <p14:creationId xmlns:p14="http://schemas.microsoft.com/office/powerpoint/2010/main" val="3466120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2139047"/>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回归分析图</a:t>
            </a:r>
            <a:r>
              <a:rPr lang="zh-CN" altLang="en-US" dirty="0"/>
              <a:t>（</a:t>
            </a:r>
            <a:r>
              <a:rPr lang="en-US" altLang="zh-CN" dirty="0" err="1">
                <a:latin typeface="Times New Roman" panose="02020603050405020304" pitchFamily="18" charset="0"/>
                <a:cs typeface="Times New Roman" panose="02020603050405020304" pitchFamily="18" charset="0"/>
              </a:rPr>
              <a:t>seaborn.regplot</a:t>
            </a:r>
            <a:r>
              <a:rPr lang="zh-CN" altLang="en-US" dirty="0"/>
              <a:t>）</a:t>
            </a:r>
            <a:endParaRPr lang="zh-CN" altLang="en-US" dirty="0">
              <a:latin typeface="Times New Roman" panose="02020603050405020304" pitchFamily="18" charset="0"/>
              <a:cs typeface="Times New Roman" panose="02020603050405020304" pitchFamily="18" charset="0"/>
            </a:endParaRPr>
          </a:p>
          <a:p>
            <a:r>
              <a:rPr lang="en-US" altLang="zh-CN" b="0" dirty="0" err="1">
                <a:latin typeface="Times New Roman" panose="02020603050405020304" pitchFamily="18" charset="0"/>
                <a:cs typeface="Times New Roman" panose="02020603050405020304" pitchFamily="18" charset="0"/>
              </a:rPr>
              <a:t>regplot</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和</a:t>
            </a:r>
            <a:r>
              <a:rPr lang="en-US" altLang="zh-CN" b="0" dirty="0" err="1">
                <a:latin typeface="Times New Roman" panose="02020603050405020304" pitchFamily="18" charset="0"/>
                <a:cs typeface="Times New Roman" panose="02020603050405020304" pitchFamily="18" charset="0"/>
              </a:rPr>
              <a:t>lmplot</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都可以绘制</a:t>
            </a:r>
            <a:r>
              <a:rPr lang="zh-CN" altLang="en-US" dirty="0">
                <a:solidFill>
                  <a:srgbClr val="FF0000"/>
                </a:solidFill>
                <a:latin typeface="Times New Roman" panose="02020603050405020304" pitchFamily="18" charset="0"/>
                <a:cs typeface="Times New Roman" panose="02020603050405020304" pitchFamily="18" charset="0"/>
              </a:rPr>
              <a:t>回归关系</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推荐</a:t>
            </a:r>
            <a:r>
              <a:rPr lang="en-US" altLang="zh-CN" b="0" dirty="0" err="1">
                <a:latin typeface="Times New Roman" panose="02020603050405020304" pitchFamily="18" charset="0"/>
                <a:cs typeface="Times New Roman" panose="02020603050405020304" pitchFamily="18" charset="0"/>
              </a:rPr>
              <a:t>regplot</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。两者间主要的区别是：</a:t>
            </a:r>
            <a:endParaRPr lang="en-US" altLang="zh-CN"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dirty="0" err="1">
                <a:solidFill>
                  <a:srgbClr val="00B050"/>
                </a:solidFill>
                <a:latin typeface="Times New Roman" panose="02020603050405020304" pitchFamily="18" charset="0"/>
                <a:cs typeface="Times New Roman" panose="02020603050405020304" pitchFamily="18" charset="0"/>
              </a:rPr>
              <a:t>regplot</a:t>
            </a:r>
            <a:r>
              <a:rPr lang="zh-CN" altLang="en-US" b="0" dirty="0">
                <a:solidFill>
                  <a:srgbClr val="00B050"/>
                </a:solidFill>
                <a:latin typeface="Times New Roman" panose="02020603050405020304" pitchFamily="18" charset="0"/>
                <a:cs typeface="Times New Roman" panose="02020603050405020304" pitchFamily="18" charset="0"/>
              </a:rPr>
              <a:t>接受各种格式的</a:t>
            </a:r>
            <a:r>
              <a:rPr lang="en-US" altLang="zh-CN" b="0" dirty="0">
                <a:solidFill>
                  <a:srgbClr val="00B050"/>
                </a:solidFill>
                <a:latin typeface="Times New Roman" panose="02020603050405020304" pitchFamily="18" charset="0"/>
                <a:cs typeface="Times New Roman" panose="02020603050405020304" pitchFamily="18" charset="0"/>
              </a:rPr>
              <a:t>x y</a:t>
            </a:r>
            <a:r>
              <a:rPr lang="zh-CN" altLang="en-US" b="0" dirty="0">
                <a:latin typeface="Times New Roman" panose="02020603050405020304" pitchFamily="18" charset="0"/>
                <a:cs typeface="Times New Roman" panose="02020603050405020304" pitchFamily="18" charset="0"/>
              </a:rPr>
              <a:t>，包括</a:t>
            </a:r>
            <a:r>
              <a:rPr lang="en-US" altLang="zh-CN" b="0" dirty="0" err="1">
                <a:latin typeface="Times New Roman" panose="02020603050405020304" pitchFamily="18" charset="0"/>
                <a:cs typeface="Times New Roman" panose="02020603050405020304" pitchFamily="18" charset="0"/>
              </a:rPr>
              <a:t>numpy</a:t>
            </a:r>
            <a:r>
              <a:rPr lang="en-US" altLang="zh-CN" b="0" dirty="0">
                <a:latin typeface="Times New Roman" panose="02020603050405020304" pitchFamily="18" charset="0"/>
                <a:cs typeface="Times New Roman" panose="02020603050405020304" pitchFamily="18" charset="0"/>
              </a:rPr>
              <a:t> arrays ,pandas series </a:t>
            </a:r>
            <a:r>
              <a:rPr lang="zh-CN" altLang="en-US" b="0" dirty="0">
                <a:latin typeface="Times New Roman" panose="02020603050405020304" pitchFamily="18" charset="0"/>
                <a:cs typeface="Times New Roman" panose="02020603050405020304" pitchFamily="18" charset="0"/>
              </a:rPr>
              <a:t>或者</a:t>
            </a:r>
            <a:r>
              <a:rPr lang="en-US" altLang="zh-CN" b="0" dirty="0">
                <a:latin typeface="Times New Roman" panose="02020603050405020304" pitchFamily="18" charset="0"/>
                <a:cs typeface="Times New Roman" panose="02020603050405020304" pitchFamily="18" charset="0"/>
              </a:rPr>
              <a:t>pandas </a:t>
            </a:r>
            <a:r>
              <a:rPr lang="en-US" altLang="zh-CN" b="0" dirty="0" err="1">
                <a:latin typeface="Times New Roman" panose="02020603050405020304" pitchFamily="18" charset="0"/>
                <a:cs typeface="Times New Roman" panose="02020603050405020304" pitchFamily="18" charset="0"/>
              </a:rPr>
              <a:t>Dataframe</a:t>
            </a:r>
            <a:r>
              <a:rPr lang="zh-CN" altLang="en-US" b="0" dirty="0">
                <a:latin typeface="Times New Roman" panose="02020603050405020304" pitchFamily="18" charset="0"/>
                <a:cs typeface="Times New Roman" panose="02020603050405020304" pitchFamily="18" charset="0"/>
              </a:rPr>
              <a:t>对象。</a:t>
            </a:r>
            <a:endParaRPr lang="en-US" altLang="zh-CN"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0" dirty="0" err="1">
                <a:solidFill>
                  <a:srgbClr val="00B050"/>
                </a:solidFill>
                <a:latin typeface="Times New Roman" panose="02020603050405020304" pitchFamily="18" charset="0"/>
                <a:cs typeface="Times New Roman" panose="02020603050405020304" pitchFamily="18" charset="0"/>
              </a:rPr>
              <a:t>lmplot</a:t>
            </a:r>
            <a:r>
              <a:rPr lang="en-US" altLang="zh-CN" b="0" dirty="0">
                <a:solidFill>
                  <a:srgbClr val="00B050"/>
                </a:solidFill>
                <a:latin typeface="Times New Roman" panose="02020603050405020304" pitchFamily="18" charset="0"/>
                <a:cs typeface="Times New Roman" panose="02020603050405020304" pitchFamily="18" charset="0"/>
              </a:rPr>
              <a:t>()</a:t>
            </a:r>
            <a:r>
              <a:rPr lang="zh-CN" altLang="en-US" b="0" dirty="0">
                <a:solidFill>
                  <a:srgbClr val="00B050"/>
                </a:solidFill>
                <a:latin typeface="Times New Roman" panose="02020603050405020304" pitchFamily="18" charset="0"/>
                <a:cs typeface="Times New Roman" panose="02020603050405020304" pitchFamily="18" charset="0"/>
              </a:rPr>
              <a:t>只接受字符串对象</a:t>
            </a:r>
            <a:r>
              <a:rPr lang="zh-CN" altLang="en-US" b="0" dirty="0">
                <a:latin typeface="Times New Roman" panose="02020603050405020304" pitchFamily="18" charset="0"/>
                <a:cs typeface="Times New Roman" panose="02020603050405020304" pitchFamily="18" charset="0"/>
              </a:rPr>
              <a:t>。这种数据格式被称为’</a:t>
            </a:r>
            <a:r>
              <a:rPr lang="en-US" altLang="zh-CN" b="0" dirty="0">
                <a:latin typeface="Times New Roman" panose="02020603050405020304" pitchFamily="18" charset="0"/>
                <a:cs typeface="Times New Roman" panose="02020603050405020304" pitchFamily="18" charset="0"/>
              </a:rPr>
              <a:t>long-form’</a:t>
            </a:r>
            <a:r>
              <a:rPr lang="zh-CN" altLang="en-US" b="0" dirty="0">
                <a:latin typeface="Times New Roman" panose="02020603050405020304" pitchFamily="18" charset="0"/>
                <a:cs typeface="Times New Roman" panose="02020603050405020304" pitchFamily="18" charset="0"/>
              </a:rPr>
              <a:t>或者’</a:t>
            </a:r>
            <a:r>
              <a:rPr lang="en-US" altLang="zh-CN" b="0" dirty="0">
                <a:latin typeface="Times New Roman" panose="02020603050405020304" pitchFamily="18" charset="0"/>
                <a:cs typeface="Times New Roman" panose="02020603050405020304" pitchFamily="18" charset="0"/>
              </a:rPr>
              <a:t>tidy’</a:t>
            </a:r>
            <a:r>
              <a:rPr lang="zh-CN" altLang="en-US" b="0" dirty="0">
                <a:latin typeface="Times New Roman" panose="02020603050405020304" pitchFamily="18" charset="0"/>
                <a:cs typeface="Times New Roman" panose="02020603050405020304" pitchFamily="18" charset="0"/>
              </a:rPr>
              <a:t>。除了输入数据的便利性外，</a:t>
            </a:r>
            <a:r>
              <a:rPr lang="en-US" altLang="zh-CN" b="0" dirty="0" err="1">
                <a:latin typeface="Times New Roman" panose="02020603050405020304" pitchFamily="18" charset="0"/>
                <a:cs typeface="Times New Roman" panose="02020603050405020304" pitchFamily="18" charset="0"/>
              </a:rPr>
              <a:t>regplot</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可以看做拥有</a:t>
            </a:r>
            <a:r>
              <a:rPr lang="en-US" altLang="zh-CN" b="0" dirty="0" err="1">
                <a:latin typeface="Times New Roman" panose="02020603050405020304" pitchFamily="18" charset="0"/>
                <a:cs typeface="Times New Roman" panose="02020603050405020304" pitchFamily="18" charset="0"/>
              </a:rPr>
              <a:t>lmplot</a:t>
            </a:r>
            <a:r>
              <a:rPr lang="en-US" altLang="zh-CN" b="0" dirty="0">
                <a:latin typeface="Times New Roman" panose="02020603050405020304" pitchFamily="18" charset="0"/>
                <a:cs typeface="Times New Roman" panose="02020603050405020304" pitchFamily="18" charset="0"/>
              </a:rPr>
              <a:t>()</a:t>
            </a:r>
            <a:r>
              <a:rPr lang="zh-CN" altLang="en-US" b="0" dirty="0">
                <a:latin typeface="Times New Roman" panose="02020603050405020304" pitchFamily="18" charset="0"/>
                <a:cs typeface="Times New Roman" panose="02020603050405020304" pitchFamily="18" charset="0"/>
              </a:rPr>
              <a:t>特征的一个子集。</a:t>
            </a:r>
          </a:p>
        </p:txBody>
      </p:sp>
      <p:pic>
        <p:nvPicPr>
          <p:cNvPr id="6" name="图片 5">
            <a:extLst>
              <a:ext uri="{FF2B5EF4-FFF2-40B4-BE49-F238E27FC236}">
                <a16:creationId xmlns:a16="http://schemas.microsoft.com/office/drawing/2014/main" id="{FC9F1CB3-D537-4D44-AEA4-FF1E65B8FEC8}"/>
              </a:ext>
            </a:extLst>
          </p:cNvPr>
          <p:cNvPicPr>
            <a:picLocks noChangeAspect="1"/>
          </p:cNvPicPr>
          <p:nvPr/>
        </p:nvPicPr>
        <p:blipFill>
          <a:blip r:embed="rId3"/>
          <a:stretch>
            <a:fillRect/>
          </a:stretch>
        </p:blipFill>
        <p:spPr>
          <a:xfrm>
            <a:off x="4680105" y="3726344"/>
            <a:ext cx="4007815" cy="3005861"/>
          </a:xfrm>
          <a:prstGeom prst="rect">
            <a:avLst/>
          </a:prstGeom>
        </p:spPr>
      </p:pic>
      <p:sp>
        <p:nvSpPr>
          <p:cNvPr id="8" name="Rectangle 1">
            <a:extLst>
              <a:ext uri="{FF2B5EF4-FFF2-40B4-BE49-F238E27FC236}">
                <a16:creationId xmlns:a16="http://schemas.microsoft.com/office/drawing/2014/main" id="{7E0980FF-9FB2-4C11-8762-BF1B39BDBC35}"/>
              </a:ext>
            </a:extLst>
          </p:cNvPr>
          <p:cNvSpPr>
            <a:spLocks noChangeArrowheads="1"/>
          </p:cNvSpPr>
          <p:nvPr/>
        </p:nvSpPr>
        <p:spPr bwMode="auto">
          <a:xfrm>
            <a:off x="604581" y="3890446"/>
            <a:ext cx="4007814" cy="267765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numpy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pandas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pd</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mpl</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seed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sum</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ord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"regression"</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75715E"/>
                </a:solidFill>
                <a:latin typeface="宋体" panose="02010600030101010101" pitchFamily="2" charset="-122"/>
                <a:ea typeface="宋体" panose="02010600030101010101" pitchFamily="2" charset="-122"/>
              </a:rPr>
              <a:t>#</a:t>
            </a:r>
            <a:r>
              <a:rPr lang="zh-CN" altLang="en-US" sz="1200" dirty="0">
                <a:solidFill>
                  <a:srgbClr val="75715E"/>
                </a:solidFill>
                <a:latin typeface="宋体" panose="02010600030101010101" pitchFamily="2" charset="-122"/>
                <a:ea typeface="宋体" panose="02010600030101010101" pitchFamily="2" charset="-122"/>
              </a:rPr>
              <a:t>加载数据集</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 使用regplot绘制</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regplot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矩形 8">
            <a:hlinkClick r:id="rId4" action="ppaction://hlinkfile"/>
            <a:extLst>
              <a:ext uri="{FF2B5EF4-FFF2-40B4-BE49-F238E27FC236}">
                <a16:creationId xmlns:a16="http://schemas.microsoft.com/office/drawing/2014/main" id="{9B3BF266-FD74-4EBB-AFEF-B43CEBDCB280}"/>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Tree>
    <p:extLst>
      <p:ext uri="{BB962C8B-B14F-4D97-AF65-F5344CB8AC3E}">
        <p14:creationId xmlns:p14="http://schemas.microsoft.com/office/powerpoint/2010/main" val="685963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774571"/>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树状图</a:t>
            </a:r>
            <a:r>
              <a:rPr lang="zh-CN" altLang="en-US" dirty="0"/>
              <a:t>（</a:t>
            </a:r>
            <a:r>
              <a:rPr lang="en-US" altLang="zh-CN" dirty="0" err="1">
                <a:latin typeface="Times New Roman" panose="02020603050405020304" pitchFamily="18" charset="0"/>
                <a:cs typeface="Times New Roman" panose="02020603050405020304" pitchFamily="18" charset="0"/>
              </a:rPr>
              <a:t>seaborn.swarmplot</a:t>
            </a:r>
            <a:r>
              <a:rPr lang="zh-CN" altLang="en-US" dirty="0"/>
              <a:t>）</a:t>
            </a:r>
            <a:endParaRPr lang="zh-CN" altLang="en-US" dirty="0">
              <a:latin typeface="Times New Roman" panose="02020603050405020304" pitchFamily="18" charset="0"/>
              <a:cs typeface="Times New Roman" panose="02020603050405020304" pitchFamily="18" charset="0"/>
            </a:endParaRPr>
          </a:p>
          <a:p>
            <a:r>
              <a:rPr lang="zh-CN" altLang="en-US" b="0" i="0" dirty="0">
                <a:solidFill>
                  <a:srgbClr val="000000"/>
                </a:solidFill>
                <a:effectLst/>
                <a:latin typeface="Verdana" panose="020B0604030504040204" pitchFamily="34" charset="0"/>
              </a:rPr>
              <a:t>类似于散点图，用于显示每一类数据的分布情况</a:t>
            </a:r>
            <a:endParaRPr lang="zh-CN" altLang="en-US" b="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29F9FADC-FAA1-40BF-854A-AAEDA8DDFAC4}"/>
              </a:ext>
            </a:extLst>
          </p:cNvPr>
          <p:cNvPicPr>
            <a:picLocks noChangeAspect="1"/>
          </p:cNvPicPr>
          <p:nvPr/>
        </p:nvPicPr>
        <p:blipFill>
          <a:blip r:embed="rId3"/>
          <a:stretch>
            <a:fillRect/>
          </a:stretch>
        </p:blipFill>
        <p:spPr>
          <a:xfrm>
            <a:off x="4153768" y="2740034"/>
            <a:ext cx="4659674" cy="3494756"/>
          </a:xfrm>
          <a:prstGeom prst="rect">
            <a:avLst/>
          </a:prstGeom>
        </p:spPr>
      </p:pic>
      <p:sp>
        <p:nvSpPr>
          <p:cNvPr id="14" name="Rectangle 1">
            <a:extLst>
              <a:ext uri="{FF2B5EF4-FFF2-40B4-BE49-F238E27FC236}">
                <a16:creationId xmlns:a16="http://schemas.microsoft.com/office/drawing/2014/main" id="{06BD8F75-695A-4734-87E9-FC07B0D1393F}"/>
              </a:ext>
            </a:extLst>
          </p:cNvPr>
          <p:cNvSpPr>
            <a:spLocks noChangeArrowheads="1"/>
          </p:cNvSpPr>
          <p:nvPr/>
        </p:nvSpPr>
        <p:spPr bwMode="auto">
          <a:xfrm>
            <a:off x="494024" y="2620070"/>
            <a:ext cx="3592178" cy="249299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a:t>
            </a:r>
            <a:r>
              <a:rPr kumimoji="0" lang="zh-CN" altLang="en-US"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加载数据集</a:t>
            </a:r>
            <a:b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a:t>
            </a:r>
            <a:r>
              <a:rPr kumimoji="0" lang="zh-CN" altLang="en-US"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绘制</a:t>
            </a:r>
            <a:r>
              <a:rPr kumimoji="0" lang="zh-CN" altLang="zh-CN" sz="1200" b="0" i="0" u="none" strike="noStrike" cap="none" normalizeH="0" baseline="0" dirty="0">
                <a:ln>
                  <a:noFill/>
                </a:ln>
                <a:solidFill>
                  <a:srgbClr val="75715E"/>
                </a:solidFill>
                <a:effectLst/>
                <a:latin typeface="宋体" panose="02010600030101010101" pitchFamily="2" charset="-122"/>
                <a:ea typeface="宋体" panose="02010600030101010101" pitchFamily="2" charset="-122"/>
              </a:rPr>
              <a:t>树形图</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swarmplot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"day"</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hue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"sex"</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矩形 5">
            <a:hlinkClick r:id="rId4" action="ppaction://hlinkfile"/>
            <a:extLst>
              <a:ext uri="{FF2B5EF4-FFF2-40B4-BE49-F238E27FC236}">
                <a16:creationId xmlns:a16="http://schemas.microsoft.com/office/drawing/2014/main" id="{82A14019-96B0-4878-A1E2-5A489FFB5FAC}"/>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8" name="矩形 7">
            <a:extLst>
              <a:ext uri="{FF2B5EF4-FFF2-40B4-BE49-F238E27FC236}">
                <a16:creationId xmlns:a16="http://schemas.microsoft.com/office/drawing/2014/main" id="{0949C5AE-0129-9542-A86E-35E116490D69}"/>
              </a:ext>
            </a:extLst>
          </p:cNvPr>
          <p:cNvSpPr/>
          <p:nvPr/>
        </p:nvSpPr>
        <p:spPr>
          <a:xfrm>
            <a:off x="494024" y="5181670"/>
            <a:ext cx="3592178" cy="1169551"/>
          </a:xfrm>
          <a:prstGeom prst="rect">
            <a:avLst/>
          </a:prstGeom>
          <a:ln>
            <a:solidFill>
              <a:srgbClr val="00B050"/>
            </a:solidFill>
          </a:ln>
        </p:spPr>
        <p:txBody>
          <a:bodyPr wrap="square">
            <a:spAutoFit/>
          </a:bodyPr>
          <a:lstStyle/>
          <a:p>
            <a:pPr marL="144000" indent="-144000">
              <a:buSzPct val="50000"/>
              <a:buFont typeface="Wingdings" pitchFamily="2" charset="2"/>
              <a:buChar char="l"/>
            </a:pPr>
            <a:r>
              <a:rPr lang="en-US" altLang="zh-CN" sz="1400" dirty="0" err="1">
                <a:solidFill>
                  <a:srgbClr val="00B050"/>
                </a:solidFill>
                <a:latin typeface="SimHei" panose="02010609060101010101" pitchFamily="49" charset="-122"/>
                <a:ea typeface="SimHei" panose="02010609060101010101" pitchFamily="49" charset="-122"/>
              </a:rPr>
              <a:t>x,y,hue</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数据字段变量名。根据实际数据，</a:t>
            </a:r>
            <a:r>
              <a:rPr lang="en-US" altLang="zh-CN" sz="1400" dirty="0" err="1">
                <a:solidFill>
                  <a:srgbClr val="00B050"/>
                </a:solidFill>
                <a:latin typeface="SimHei" panose="02010609060101010101" pitchFamily="49" charset="-122"/>
                <a:ea typeface="SimHei" panose="02010609060101010101" pitchFamily="49" charset="-122"/>
              </a:rPr>
              <a:t>x,y</a:t>
            </a:r>
            <a:r>
              <a:rPr lang="zh-CN" altLang="en-US" sz="1400" dirty="0">
                <a:solidFill>
                  <a:srgbClr val="00B050"/>
                </a:solidFill>
                <a:latin typeface="SimHei" panose="02010609060101010101" pitchFamily="49" charset="-122"/>
                <a:ea typeface="SimHei" panose="02010609060101010101" pitchFamily="49" charset="-122"/>
              </a:rPr>
              <a:t>常用来指定</a:t>
            </a:r>
            <a:r>
              <a:rPr lang="en-US" altLang="zh-CN" sz="1400" dirty="0" err="1">
                <a:solidFill>
                  <a:srgbClr val="00B050"/>
                </a:solidFill>
                <a:latin typeface="SimHei" panose="02010609060101010101" pitchFamily="49" charset="-122"/>
                <a:ea typeface="SimHei" panose="02010609060101010101" pitchFamily="49" charset="-122"/>
              </a:rPr>
              <a:t>x,y</a:t>
            </a:r>
            <a:r>
              <a:rPr lang="zh-CN" altLang="en-US" sz="1400" dirty="0">
                <a:solidFill>
                  <a:srgbClr val="00B050"/>
                </a:solidFill>
                <a:latin typeface="SimHei" panose="02010609060101010101" pitchFamily="49" charset="-122"/>
                <a:ea typeface="SimHei" panose="02010609060101010101" pitchFamily="49" charset="-122"/>
              </a:rPr>
              <a:t>轴的分类名称。</a:t>
            </a:r>
            <a:r>
              <a:rPr lang="en-US" altLang="zh-CN" sz="1400" dirty="0">
                <a:solidFill>
                  <a:srgbClr val="00B050"/>
                </a:solidFill>
                <a:latin typeface="SimHei" panose="02010609060101010101" pitchFamily="49" charset="-122"/>
                <a:ea typeface="SimHei" panose="02010609060101010101" pitchFamily="49" charset="-122"/>
              </a:rPr>
              <a:t>hue</a:t>
            </a:r>
            <a:r>
              <a:rPr lang="zh-CN" altLang="en-US" sz="1400" dirty="0">
                <a:solidFill>
                  <a:srgbClr val="00B050"/>
                </a:solidFill>
                <a:latin typeface="SimHei" panose="02010609060101010101" pitchFamily="49" charset="-122"/>
                <a:ea typeface="SimHei" panose="02010609060101010101" pitchFamily="49" charset="-122"/>
              </a:rPr>
              <a:t>常用来指定第二次分类的数据类别</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用颜色区分</a:t>
            </a:r>
            <a:r>
              <a:rPr lang="en-US" altLang="zh-CN" sz="1400" dirty="0">
                <a:solidFill>
                  <a:srgbClr val="00B050"/>
                </a:solidFill>
                <a:latin typeface="SimHei" panose="02010609060101010101" pitchFamily="49" charset="-122"/>
                <a:ea typeface="SimHei" panose="02010609060101010101" pitchFamily="49" charset="-122"/>
              </a:rPr>
              <a:t>) </a:t>
            </a:r>
          </a:p>
          <a:p>
            <a:pPr marL="144000" indent="-144000">
              <a:buSzPct val="50000"/>
              <a:buFont typeface="Wingdings" pitchFamily="2" charset="2"/>
              <a:buChar char="l"/>
            </a:pPr>
            <a:r>
              <a:rPr lang="en-US" altLang="zh-CN" sz="1400" dirty="0">
                <a:solidFill>
                  <a:srgbClr val="00B050"/>
                </a:solidFill>
                <a:latin typeface="SimHei" panose="02010609060101010101" pitchFamily="49" charset="-122"/>
                <a:ea typeface="SimHei" panose="02010609060101010101" pitchFamily="49" charset="-122"/>
              </a:rPr>
              <a:t>data: </a:t>
            </a:r>
            <a:r>
              <a:rPr lang="en-US" altLang="zh-CN" sz="1400" dirty="0" err="1">
                <a:solidFill>
                  <a:srgbClr val="00B050"/>
                </a:solidFill>
                <a:latin typeface="SimHei" panose="02010609060101010101" pitchFamily="49" charset="-122"/>
                <a:ea typeface="SimHei" panose="02010609060101010101" pitchFamily="49" charset="-122"/>
              </a:rPr>
              <a:t>DataFrame</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数组或数组列表</a:t>
            </a:r>
            <a:endParaRPr lang="en-US" altLang="zh-CN" sz="1400" dirty="0">
              <a:solidFill>
                <a:srgbClr val="00B05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3475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369332"/>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箱型图</a:t>
            </a:r>
            <a:r>
              <a:rPr lang="zh-CN" altLang="en-US" dirty="0"/>
              <a:t>（</a:t>
            </a:r>
            <a:r>
              <a:rPr lang="en-US" altLang="zh-CN" dirty="0" err="1">
                <a:latin typeface="Times New Roman" panose="02020603050405020304" pitchFamily="18" charset="0"/>
                <a:cs typeface="Times New Roman" panose="02020603050405020304" pitchFamily="18" charset="0"/>
              </a:rPr>
              <a:t>seaborn.boxenplot</a:t>
            </a:r>
            <a:r>
              <a:rPr lang="zh-CN" altLang="en-US" dirty="0"/>
              <a:t>）</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049C641-A655-45EE-8F1B-108F4BEDE826}"/>
              </a:ext>
            </a:extLst>
          </p:cNvPr>
          <p:cNvPicPr>
            <a:picLocks noChangeAspect="1"/>
          </p:cNvPicPr>
          <p:nvPr/>
        </p:nvPicPr>
        <p:blipFill>
          <a:blip r:embed="rId3"/>
          <a:stretch>
            <a:fillRect/>
          </a:stretch>
        </p:blipFill>
        <p:spPr>
          <a:xfrm>
            <a:off x="5594772" y="1732279"/>
            <a:ext cx="3000588" cy="2250441"/>
          </a:xfrm>
          <a:prstGeom prst="rect">
            <a:avLst/>
          </a:prstGeom>
        </p:spPr>
      </p:pic>
      <p:pic>
        <p:nvPicPr>
          <p:cNvPr id="12" name="图片 11">
            <a:extLst>
              <a:ext uri="{FF2B5EF4-FFF2-40B4-BE49-F238E27FC236}">
                <a16:creationId xmlns:a16="http://schemas.microsoft.com/office/drawing/2014/main" id="{EDD597E6-FBB2-479B-9F24-0F90045BF56E}"/>
              </a:ext>
            </a:extLst>
          </p:cNvPr>
          <p:cNvPicPr>
            <a:picLocks noChangeAspect="1"/>
          </p:cNvPicPr>
          <p:nvPr/>
        </p:nvPicPr>
        <p:blipFill>
          <a:blip r:embed="rId4"/>
          <a:stretch>
            <a:fillRect/>
          </a:stretch>
        </p:blipFill>
        <p:spPr>
          <a:xfrm>
            <a:off x="5329766" y="4084658"/>
            <a:ext cx="3530600" cy="2647950"/>
          </a:xfrm>
          <a:prstGeom prst="rect">
            <a:avLst/>
          </a:prstGeom>
        </p:spPr>
      </p:pic>
      <p:sp>
        <p:nvSpPr>
          <p:cNvPr id="16" name="文本框 15">
            <a:extLst>
              <a:ext uri="{FF2B5EF4-FFF2-40B4-BE49-F238E27FC236}">
                <a16:creationId xmlns:a16="http://schemas.microsoft.com/office/drawing/2014/main" id="{BA91738F-4A10-4005-B52A-48AD64A94A04}"/>
              </a:ext>
            </a:extLst>
          </p:cNvPr>
          <p:cNvSpPr txBox="1"/>
          <p:nvPr/>
        </p:nvSpPr>
        <p:spPr>
          <a:xfrm>
            <a:off x="482601" y="6065823"/>
            <a:ext cx="4572000" cy="369332"/>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用两个类别变量的嵌套分组绘制字母值图：</a:t>
            </a:r>
          </a:p>
        </p:txBody>
      </p:sp>
      <p:sp>
        <p:nvSpPr>
          <p:cNvPr id="18" name="文本框 17">
            <a:extLst>
              <a:ext uri="{FF2B5EF4-FFF2-40B4-BE49-F238E27FC236}">
                <a16:creationId xmlns:a16="http://schemas.microsoft.com/office/drawing/2014/main" id="{4D675126-F14E-47F8-BAB7-CB55F9F714C7}"/>
              </a:ext>
            </a:extLst>
          </p:cNvPr>
          <p:cNvSpPr txBox="1"/>
          <p:nvPr/>
        </p:nvSpPr>
        <p:spPr>
          <a:xfrm>
            <a:off x="455885" y="3428456"/>
            <a:ext cx="4572000" cy="307777"/>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绘制单个水平的箱形图：</a:t>
            </a:r>
          </a:p>
        </p:txBody>
      </p:sp>
      <p:sp>
        <p:nvSpPr>
          <p:cNvPr id="19" name="Rectangle 2">
            <a:extLst>
              <a:ext uri="{FF2B5EF4-FFF2-40B4-BE49-F238E27FC236}">
                <a16:creationId xmlns:a16="http://schemas.microsoft.com/office/drawing/2014/main" id="{0A95AFD5-2E4F-4282-B249-047CA1C82838}"/>
              </a:ext>
            </a:extLst>
          </p:cNvPr>
          <p:cNvSpPr>
            <a:spLocks noChangeArrowheads="1"/>
          </p:cNvSpPr>
          <p:nvPr/>
        </p:nvSpPr>
        <p:spPr bwMode="auto">
          <a:xfrm>
            <a:off x="494024" y="4474134"/>
            <a:ext cx="4560577" cy="138499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"whitegrid"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boxenplot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"day"</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hue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"smoker"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palette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"Set3"</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37BB2CF3-242D-4301-BF53-9EE30933E396}"/>
              </a:ext>
            </a:extLst>
          </p:cNvPr>
          <p:cNvSpPr>
            <a:spLocks noChangeArrowheads="1"/>
          </p:cNvSpPr>
          <p:nvPr/>
        </p:nvSpPr>
        <p:spPr bwMode="auto">
          <a:xfrm>
            <a:off x="494024" y="2173836"/>
            <a:ext cx="4749421" cy="120032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"whitegrid"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boxenplot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矩形 9">
            <a:hlinkClick r:id="rId5" action="ppaction://hlinkfile"/>
            <a:extLst>
              <a:ext uri="{FF2B5EF4-FFF2-40B4-BE49-F238E27FC236}">
                <a16:creationId xmlns:a16="http://schemas.microsoft.com/office/drawing/2014/main" id="{2A0284C4-B549-4A4C-91E8-22BF7A730BBA}"/>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1" name="矩形 10">
            <a:hlinkClick r:id="rId6" action="ppaction://hlinkfile"/>
            <a:extLst>
              <a:ext uri="{FF2B5EF4-FFF2-40B4-BE49-F238E27FC236}">
                <a16:creationId xmlns:a16="http://schemas.microsoft.com/office/drawing/2014/main" id="{59F84632-9EC2-4F6D-96C9-1E570C5EA900}"/>
              </a:ext>
            </a:extLst>
          </p:cNvPr>
          <p:cNvSpPr/>
          <p:nvPr/>
        </p:nvSpPr>
        <p:spPr>
          <a:xfrm>
            <a:off x="7601776" y="186718"/>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Tree>
    <p:extLst>
      <p:ext uri="{BB962C8B-B14F-4D97-AF65-F5344CB8AC3E}">
        <p14:creationId xmlns:p14="http://schemas.microsoft.com/office/powerpoint/2010/main" val="1901060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369332"/>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分类属性绘图</a:t>
            </a:r>
            <a:r>
              <a:rPr lang="zh-CN" altLang="en-US" dirty="0"/>
              <a:t>（</a:t>
            </a:r>
            <a:r>
              <a:rPr lang="en-US" altLang="zh-CN" dirty="0" err="1">
                <a:latin typeface="Times New Roman" panose="02020603050405020304" pitchFamily="18" charset="0"/>
                <a:cs typeface="Times New Roman" panose="02020603050405020304" pitchFamily="18" charset="0"/>
              </a:rPr>
              <a:t>seaborn.stripplot</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 catplot </a:t>
            </a:r>
            <a:r>
              <a:rPr lang="zh-CN" altLang="en-US" dirty="0"/>
              <a:t>）</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508A667D-87A4-4784-849A-4C68CC8B2991}"/>
              </a:ext>
            </a:extLst>
          </p:cNvPr>
          <p:cNvPicPr>
            <a:picLocks noChangeAspect="1"/>
          </p:cNvPicPr>
          <p:nvPr/>
        </p:nvPicPr>
        <p:blipFill>
          <a:blip r:embed="rId3"/>
          <a:stretch>
            <a:fillRect/>
          </a:stretch>
        </p:blipFill>
        <p:spPr>
          <a:xfrm>
            <a:off x="5478366" y="1741637"/>
            <a:ext cx="3209749" cy="2407312"/>
          </a:xfrm>
          <a:prstGeom prst="rect">
            <a:avLst/>
          </a:prstGeom>
        </p:spPr>
      </p:pic>
      <p:sp>
        <p:nvSpPr>
          <p:cNvPr id="13" name="文本框 12">
            <a:extLst>
              <a:ext uri="{FF2B5EF4-FFF2-40B4-BE49-F238E27FC236}">
                <a16:creationId xmlns:a16="http://schemas.microsoft.com/office/drawing/2014/main" id="{E1519AC7-2800-451E-80A5-49CB620CBF91}"/>
              </a:ext>
            </a:extLst>
          </p:cNvPr>
          <p:cNvSpPr txBox="1"/>
          <p:nvPr/>
        </p:nvSpPr>
        <p:spPr>
          <a:xfrm>
            <a:off x="455885" y="3931488"/>
            <a:ext cx="4572000" cy="307777"/>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分布类点图：使用</a:t>
            </a:r>
            <a:r>
              <a:rPr lang="en-US" altLang="zh-CN" dirty="0" err="1"/>
              <a:t>stripplot</a:t>
            </a:r>
            <a:r>
              <a:rPr lang="zh-CN" altLang="en-US" dirty="0"/>
              <a:t>（）</a:t>
            </a:r>
            <a:r>
              <a:rPr lang="zh-CN" altLang="en-US" dirty="0">
                <a:solidFill>
                  <a:srgbClr val="00B050"/>
                </a:solidFill>
              </a:rPr>
              <a:t>显示数据点</a:t>
            </a:r>
          </a:p>
        </p:txBody>
      </p:sp>
      <p:pic>
        <p:nvPicPr>
          <p:cNvPr id="16" name="图片 15">
            <a:extLst>
              <a:ext uri="{FF2B5EF4-FFF2-40B4-BE49-F238E27FC236}">
                <a16:creationId xmlns:a16="http://schemas.microsoft.com/office/drawing/2014/main" id="{8A076710-90A0-41CA-B9AD-BA71ABD6080B}"/>
              </a:ext>
            </a:extLst>
          </p:cNvPr>
          <p:cNvPicPr>
            <a:picLocks noChangeAspect="1"/>
          </p:cNvPicPr>
          <p:nvPr/>
        </p:nvPicPr>
        <p:blipFill>
          <a:blip r:embed="rId4"/>
          <a:stretch>
            <a:fillRect/>
          </a:stretch>
        </p:blipFill>
        <p:spPr>
          <a:xfrm>
            <a:off x="5223627" y="4090975"/>
            <a:ext cx="3642560" cy="2276600"/>
          </a:xfrm>
          <a:prstGeom prst="rect">
            <a:avLst/>
          </a:prstGeom>
        </p:spPr>
      </p:pic>
      <p:sp>
        <p:nvSpPr>
          <p:cNvPr id="21" name="Rectangle 1">
            <a:extLst>
              <a:ext uri="{FF2B5EF4-FFF2-40B4-BE49-F238E27FC236}">
                <a16:creationId xmlns:a16="http://schemas.microsoft.com/office/drawing/2014/main" id="{F15C9420-8EAF-468A-9449-DDE2095C67D8}"/>
              </a:ext>
            </a:extLst>
          </p:cNvPr>
          <p:cNvSpPr>
            <a:spLocks noChangeArrowheads="1"/>
          </p:cNvSpPr>
          <p:nvPr/>
        </p:nvSpPr>
        <p:spPr bwMode="auto">
          <a:xfrm>
            <a:off x="494024" y="4400068"/>
            <a:ext cx="3688080" cy="175432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"whitegrid"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g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catplot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"sex"</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hue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"smoker"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kind</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"boxen"</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height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4</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aspect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.7</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2" name="Rectangle 2">
            <a:extLst>
              <a:ext uri="{FF2B5EF4-FFF2-40B4-BE49-F238E27FC236}">
                <a16:creationId xmlns:a16="http://schemas.microsoft.com/office/drawing/2014/main" id="{CA254690-C9A7-4B7D-900C-CECB5336BC0C}"/>
              </a:ext>
            </a:extLst>
          </p:cNvPr>
          <p:cNvSpPr>
            <a:spLocks noChangeArrowheads="1"/>
          </p:cNvSpPr>
          <p:nvPr/>
        </p:nvSpPr>
        <p:spPr bwMode="auto">
          <a:xfrm>
            <a:off x="494024" y="2087609"/>
            <a:ext cx="4572000" cy="175432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style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"whitegrid"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"tips"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boxenplot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"day"</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showfliers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False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stripplot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x</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"day"</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y</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"total_bill"</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data</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tips,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size</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4</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".26"</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矩形 9">
            <a:hlinkClick r:id="rId5" action="ppaction://hlinkfile"/>
            <a:extLst>
              <a:ext uri="{FF2B5EF4-FFF2-40B4-BE49-F238E27FC236}">
                <a16:creationId xmlns:a16="http://schemas.microsoft.com/office/drawing/2014/main" id="{0E0A23DA-8F9E-427A-A968-FF5D6106288C}"/>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1" name="矩形 10">
            <a:hlinkClick r:id="rId6" action="ppaction://hlinkfile"/>
            <a:extLst>
              <a:ext uri="{FF2B5EF4-FFF2-40B4-BE49-F238E27FC236}">
                <a16:creationId xmlns:a16="http://schemas.microsoft.com/office/drawing/2014/main" id="{50F2B6A3-3345-467D-8F6D-A65C72391D3B}"/>
              </a:ext>
            </a:extLst>
          </p:cNvPr>
          <p:cNvSpPr/>
          <p:nvPr/>
        </p:nvSpPr>
        <p:spPr>
          <a:xfrm>
            <a:off x="7591501" y="186718"/>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2" name="文本框 11">
            <a:extLst>
              <a:ext uri="{FF2B5EF4-FFF2-40B4-BE49-F238E27FC236}">
                <a16:creationId xmlns:a16="http://schemas.microsoft.com/office/drawing/2014/main" id="{044C6F30-9D2F-8242-9DAA-EDD88CA30019}"/>
              </a:ext>
            </a:extLst>
          </p:cNvPr>
          <p:cNvSpPr txBox="1"/>
          <p:nvPr/>
        </p:nvSpPr>
        <p:spPr>
          <a:xfrm>
            <a:off x="455885" y="6213686"/>
            <a:ext cx="4572000" cy="523220"/>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使用</a:t>
            </a:r>
            <a:r>
              <a:rPr lang="en-US" altLang="zh-CN" dirty="0" err="1"/>
              <a:t>carplot</a:t>
            </a:r>
            <a:r>
              <a:rPr lang="zh-CN" altLang="en-US" dirty="0"/>
              <a:t>（）绘制不同形状的图，例如“</a:t>
            </a:r>
            <a:r>
              <a:rPr lang="en-US" altLang="zh-CN" dirty="0"/>
              <a:t>box</a:t>
            </a:r>
            <a:r>
              <a:rPr lang="zh-CN" altLang="en-US" dirty="0"/>
              <a:t>” 箱图，“</a:t>
            </a:r>
            <a:r>
              <a:rPr lang="en-US" altLang="zh-CN" dirty="0" err="1"/>
              <a:t>violinplot</a:t>
            </a:r>
            <a:r>
              <a:rPr lang="zh-CN" altLang="en-US" dirty="0"/>
              <a:t>”小提琴图</a:t>
            </a:r>
            <a:endParaRPr lang="zh-CN" altLang="en-US" dirty="0">
              <a:solidFill>
                <a:srgbClr val="00B050"/>
              </a:solidFill>
            </a:endParaRPr>
          </a:p>
        </p:txBody>
      </p:sp>
    </p:spTree>
    <p:extLst>
      <p:ext uri="{BB962C8B-B14F-4D97-AF65-F5344CB8AC3E}">
        <p14:creationId xmlns:p14="http://schemas.microsoft.com/office/powerpoint/2010/main" val="289846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369332"/>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热力图（</a:t>
            </a:r>
            <a:r>
              <a:rPr lang="en-US" altLang="zh-CN" dirty="0" err="1">
                <a:latin typeface="Times New Roman" panose="02020603050405020304" pitchFamily="18" charset="0"/>
                <a:cs typeface="Times New Roman" panose="02020603050405020304" pitchFamily="18" charset="0"/>
              </a:rPr>
              <a:t>seaborn.heatmap</a:t>
            </a:r>
            <a:r>
              <a:rPr lang="zh-CN" altLang="en-US" dirty="0">
                <a:latin typeface="Times New Roman" panose="02020603050405020304" pitchFamily="18" charset="0"/>
                <a:cs typeface="Times New Roman" panose="02020603050405020304" pitchFamily="18" charset="0"/>
              </a:rPr>
              <a:t>）</a:t>
            </a:r>
          </a:p>
        </p:txBody>
      </p:sp>
      <p:sp>
        <p:nvSpPr>
          <p:cNvPr id="20" name="文本框 19">
            <a:extLst>
              <a:ext uri="{FF2B5EF4-FFF2-40B4-BE49-F238E27FC236}">
                <a16:creationId xmlns:a16="http://schemas.microsoft.com/office/drawing/2014/main" id="{205E1786-F116-4F27-B6A6-D86FBFA45831}"/>
              </a:ext>
            </a:extLst>
          </p:cNvPr>
          <p:cNvSpPr txBox="1"/>
          <p:nvPr/>
        </p:nvSpPr>
        <p:spPr>
          <a:xfrm>
            <a:off x="455885" y="3392474"/>
            <a:ext cx="8650255" cy="307777"/>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绘制一个</a:t>
            </a:r>
            <a:r>
              <a:rPr lang="en-US" altLang="zh-CN" dirty="0" err="1"/>
              <a:t>numpy</a:t>
            </a:r>
            <a:r>
              <a:rPr lang="zh-CN" altLang="en-US" dirty="0"/>
              <a:t>数组的热图</a:t>
            </a:r>
          </a:p>
        </p:txBody>
      </p:sp>
      <p:sp>
        <p:nvSpPr>
          <p:cNvPr id="14" name="文本框 13">
            <a:extLst>
              <a:ext uri="{FF2B5EF4-FFF2-40B4-BE49-F238E27FC236}">
                <a16:creationId xmlns:a16="http://schemas.microsoft.com/office/drawing/2014/main" id="{EC50C7C9-3220-4777-AB2F-40D079376A27}"/>
              </a:ext>
            </a:extLst>
          </p:cNvPr>
          <p:cNvSpPr txBox="1"/>
          <p:nvPr/>
        </p:nvSpPr>
        <p:spPr>
          <a:xfrm>
            <a:off x="378946" y="5575944"/>
            <a:ext cx="8176919" cy="307777"/>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绘制具有有意义的行和列标签的数据框</a:t>
            </a:r>
          </a:p>
        </p:txBody>
      </p:sp>
      <p:pic>
        <p:nvPicPr>
          <p:cNvPr id="5" name="图片 4">
            <a:extLst>
              <a:ext uri="{FF2B5EF4-FFF2-40B4-BE49-F238E27FC236}">
                <a16:creationId xmlns:a16="http://schemas.microsoft.com/office/drawing/2014/main" id="{2DD08201-0C7A-40E0-A998-E50470473ED8}"/>
              </a:ext>
            </a:extLst>
          </p:cNvPr>
          <p:cNvPicPr>
            <a:picLocks noChangeAspect="1"/>
          </p:cNvPicPr>
          <p:nvPr/>
        </p:nvPicPr>
        <p:blipFill>
          <a:blip r:embed="rId3"/>
          <a:stretch>
            <a:fillRect/>
          </a:stretch>
        </p:blipFill>
        <p:spPr>
          <a:xfrm>
            <a:off x="5490025" y="1628725"/>
            <a:ext cx="2876950" cy="2157713"/>
          </a:xfrm>
          <a:prstGeom prst="rect">
            <a:avLst/>
          </a:prstGeom>
        </p:spPr>
      </p:pic>
      <p:sp>
        <p:nvSpPr>
          <p:cNvPr id="6" name="Rectangle 1">
            <a:extLst>
              <a:ext uri="{FF2B5EF4-FFF2-40B4-BE49-F238E27FC236}">
                <a16:creationId xmlns:a16="http://schemas.microsoft.com/office/drawing/2014/main" id="{A5A6E272-112B-4335-9B83-D1404AFD856B}"/>
              </a:ext>
            </a:extLst>
          </p:cNvPr>
          <p:cNvSpPr>
            <a:spLocks noChangeArrowheads="1"/>
          </p:cNvSpPr>
          <p:nvPr/>
        </p:nvSpPr>
        <p:spPr bwMode="auto">
          <a:xfrm>
            <a:off x="537289" y="2156682"/>
            <a:ext cx="3116687" cy="120032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numpy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 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seed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uniform_data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rand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12</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heatmap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(uniform_data)</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a:extLst>
              <a:ext uri="{FF2B5EF4-FFF2-40B4-BE49-F238E27FC236}">
                <a16:creationId xmlns:a16="http://schemas.microsoft.com/office/drawing/2014/main" id="{4BB606C4-4E23-443B-9064-2E63C776A68A}"/>
              </a:ext>
            </a:extLst>
          </p:cNvPr>
          <p:cNvPicPr>
            <a:picLocks noChangeAspect="1"/>
          </p:cNvPicPr>
          <p:nvPr/>
        </p:nvPicPr>
        <p:blipFill>
          <a:blip r:embed="rId4"/>
          <a:stretch>
            <a:fillRect/>
          </a:stretch>
        </p:blipFill>
        <p:spPr>
          <a:xfrm>
            <a:off x="5224909" y="4000317"/>
            <a:ext cx="3330956" cy="2498217"/>
          </a:xfrm>
          <a:prstGeom prst="rect">
            <a:avLst/>
          </a:prstGeom>
        </p:spPr>
      </p:pic>
      <p:sp>
        <p:nvSpPr>
          <p:cNvPr id="13" name="Rectangle 2">
            <a:extLst>
              <a:ext uri="{FF2B5EF4-FFF2-40B4-BE49-F238E27FC236}">
                <a16:creationId xmlns:a16="http://schemas.microsoft.com/office/drawing/2014/main" id="{4E32448E-4910-4637-83E6-CEC0EC56D3FA}"/>
              </a:ext>
            </a:extLst>
          </p:cNvPr>
          <p:cNvSpPr>
            <a:spLocks noChangeArrowheads="1"/>
          </p:cNvSpPr>
          <p:nvPr/>
        </p:nvSpPr>
        <p:spPr bwMode="auto">
          <a:xfrm>
            <a:off x="455885" y="3974603"/>
            <a:ext cx="4726546" cy="156966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numpy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 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seed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uniform_data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np.random.</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rand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10</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12</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flights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"flights"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flights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flights.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pivot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"month"</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"year"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"passengers"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ax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heatmap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(flights,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annot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fmt</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"d"</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矩形 9">
            <a:hlinkClick r:id="rId5" action="ppaction://hlinkfile"/>
            <a:extLst>
              <a:ext uri="{FF2B5EF4-FFF2-40B4-BE49-F238E27FC236}">
                <a16:creationId xmlns:a16="http://schemas.microsoft.com/office/drawing/2014/main" id="{DA5A6ED6-14B8-4C5C-BDFC-EFB059B27A67}"/>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1" name="矩形 10">
            <a:hlinkClick r:id="rId6" action="ppaction://hlinkfile"/>
            <a:extLst>
              <a:ext uri="{FF2B5EF4-FFF2-40B4-BE49-F238E27FC236}">
                <a16:creationId xmlns:a16="http://schemas.microsoft.com/office/drawing/2014/main" id="{7BCA23EC-EB56-4AE0-B160-3DA9470F1A8C}"/>
              </a:ext>
            </a:extLst>
          </p:cNvPr>
          <p:cNvSpPr/>
          <p:nvPr/>
        </p:nvSpPr>
        <p:spPr>
          <a:xfrm>
            <a:off x="7581227" y="186718"/>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5" name="矩形 14">
            <a:extLst>
              <a:ext uri="{FF2B5EF4-FFF2-40B4-BE49-F238E27FC236}">
                <a16:creationId xmlns:a16="http://schemas.microsoft.com/office/drawing/2014/main" id="{4DE3AAAF-C5AB-D149-9F15-1F2EE1E45869}"/>
              </a:ext>
            </a:extLst>
          </p:cNvPr>
          <p:cNvSpPr/>
          <p:nvPr/>
        </p:nvSpPr>
        <p:spPr>
          <a:xfrm>
            <a:off x="432602" y="5874457"/>
            <a:ext cx="3830948" cy="523220"/>
          </a:xfrm>
          <a:prstGeom prst="rect">
            <a:avLst/>
          </a:prstGeom>
          <a:ln>
            <a:solidFill>
              <a:schemeClr val="accent4">
                <a:lumMod val="60000"/>
                <a:lumOff val="40000"/>
              </a:schemeClr>
            </a:solidFill>
          </a:ln>
        </p:spPr>
        <p:txBody>
          <a:bodyPr wrap="square">
            <a:spAutoFit/>
          </a:bodyPr>
          <a:lstStyle/>
          <a:p>
            <a:pPr marL="144000" indent="-144000">
              <a:buSzPct val="50000"/>
              <a:buFont typeface="Wingdings" pitchFamily="2" charset="2"/>
              <a:buChar char="l"/>
            </a:pPr>
            <a:r>
              <a:rPr lang="en-US" altLang="zh-CN" sz="1400" dirty="0" err="1">
                <a:solidFill>
                  <a:srgbClr val="00B050"/>
                </a:solidFill>
                <a:ea typeface="SimHei" panose="02010609060101010101" pitchFamily="49" charset="-122"/>
              </a:rPr>
              <a:t>annot</a:t>
            </a:r>
            <a:r>
              <a:rPr lang="en-US" altLang="zh-CN" sz="1400" dirty="0">
                <a:solidFill>
                  <a:srgbClr val="00B050"/>
                </a:solidFill>
                <a:ea typeface="SimHei" panose="02010609060101010101" pitchFamily="49" charset="-122"/>
              </a:rPr>
              <a:t>:</a:t>
            </a:r>
            <a:r>
              <a:rPr lang="zh-CN" altLang="en-US" sz="1400" dirty="0">
                <a:solidFill>
                  <a:srgbClr val="00B050"/>
                </a:solidFill>
                <a:ea typeface="SimHei" panose="02010609060101010101" pitchFamily="49" charset="-122"/>
              </a:rPr>
              <a:t>布尔值或者矩形数据</a:t>
            </a:r>
            <a:endParaRPr lang="en-US" altLang="zh-CN" sz="1400" dirty="0">
              <a:solidFill>
                <a:srgbClr val="00B050"/>
              </a:solidFill>
              <a:ea typeface="SimHei" panose="02010609060101010101" pitchFamily="49" charset="-122"/>
            </a:endParaRPr>
          </a:p>
          <a:p>
            <a:pPr marL="144000" indent="-144000">
              <a:buSzPct val="50000"/>
              <a:buFont typeface="Wingdings" pitchFamily="2" charset="2"/>
              <a:buChar char="l"/>
            </a:pPr>
            <a:r>
              <a:rPr lang="en-US" altLang="zh-CN" sz="1400" dirty="0" err="1">
                <a:solidFill>
                  <a:srgbClr val="00B050"/>
                </a:solidFill>
                <a:ea typeface="SimHei" panose="02010609060101010101" pitchFamily="49" charset="-122"/>
              </a:rPr>
              <a:t>fmt</a:t>
            </a:r>
            <a:r>
              <a:rPr lang="zh-CN" altLang="en-US" sz="1400" dirty="0">
                <a:solidFill>
                  <a:srgbClr val="00B050"/>
                </a:solidFill>
                <a:ea typeface="SimHei" panose="02010609060101010101" pitchFamily="49" charset="-122"/>
              </a:rPr>
              <a:t>：字符串，描述标签保留位数</a:t>
            </a:r>
            <a:endParaRPr lang="zh-CN" altLang="en-US" sz="1400" dirty="0">
              <a:solidFill>
                <a:srgbClr val="00B05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449525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774571"/>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集群图（</a:t>
            </a:r>
            <a:r>
              <a:rPr lang="en-US" altLang="zh-CN" dirty="0" err="1">
                <a:latin typeface="Times New Roman" panose="02020603050405020304" pitchFamily="18" charset="0"/>
                <a:cs typeface="Times New Roman" panose="02020603050405020304" pitchFamily="18" charset="0"/>
              </a:rPr>
              <a:t>seaborn.clustermap</a:t>
            </a:r>
            <a:r>
              <a:rPr lang="zh-CN" altLang="en-US" dirty="0">
                <a:latin typeface="Times New Roman" panose="02020603050405020304" pitchFamily="18" charset="0"/>
                <a:cs typeface="Times New Roman" panose="02020603050405020304" pitchFamily="18" charset="0"/>
              </a:rPr>
              <a:t>）：聚类后的热力图</a:t>
            </a:r>
            <a:endParaRPr lang="en-US" altLang="zh-CN" dirty="0">
              <a:latin typeface="Times New Roman" panose="02020603050405020304" pitchFamily="18" charset="0"/>
              <a:cs typeface="Times New Roman" panose="02020603050405020304" pitchFamily="18" charset="0"/>
            </a:endParaRPr>
          </a:p>
          <a:p>
            <a:r>
              <a:rPr lang="zh-CN" altLang="en-US" b="0" dirty="0">
                <a:latin typeface="Times New Roman" panose="02020603050405020304" pitchFamily="18" charset="0"/>
                <a:cs typeface="Times New Roman" panose="02020603050405020304" pitchFamily="18" charset="0"/>
              </a:rPr>
              <a:t>二维数组，每一个维度进行聚类</a:t>
            </a:r>
          </a:p>
        </p:txBody>
      </p:sp>
      <p:sp>
        <p:nvSpPr>
          <p:cNvPr id="20" name="文本框 19">
            <a:extLst>
              <a:ext uri="{FF2B5EF4-FFF2-40B4-BE49-F238E27FC236}">
                <a16:creationId xmlns:a16="http://schemas.microsoft.com/office/drawing/2014/main" id="{205E1786-F116-4F27-B6A6-D86FBFA45831}"/>
              </a:ext>
            </a:extLst>
          </p:cNvPr>
          <p:cNvSpPr txBox="1"/>
          <p:nvPr/>
        </p:nvSpPr>
        <p:spPr>
          <a:xfrm>
            <a:off x="1319551" y="3949627"/>
            <a:ext cx="3360554" cy="307777"/>
          </a:xfrm>
          <a:prstGeom prst="rect">
            <a:avLst/>
          </a:prstGeom>
          <a:noFill/>
        </p:spPr>
        <p:txBody>
          <a:bodyPr wrap="square">
            <a:spAutoFit/>
          </a:bodyPr>
          <a:lstStyle>
            <a:defPPr>
              <a:defRPr lang="zh-CN"/>
            </a:defPPr>
            <a:lvl1pPr>
              <a:spcBef>
                <a:spcPts val="1000"/>
              </a:spcBef>
              <a:buClr>
                <a:schemeClr val="accent1"/>
              </a:buClr>
              <a:buSzPct val="100000"/>
              <a:defRPr sz="1400" b="1">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b="0" i="0" dirty="0">
                <a:solidFill>
                  <a:srgbClr val="000000"/>
                </a:solidFill>
                <a:effectLst/>
                <a:latin typeface="Arial" panose="020B0604020202020204" pitchFamily="34" charset="0"/>
              </a:rPr>
              <a:t>绘制聚类的热图</a:t>
            </a:r>
            <a:endParaRPr lang="zh-CN" altLang="en-US" dirty="0"/>
          </a:p>
        </p:txBody>
      </p:sp>
      <p:pic>
        <p:nvPicPr>
          <p:cNvPr id="4" name="图片 3">
            <a:extLst>
              <a:ext uri="{FF2B5EF4-FFF2-40B4-BE49-F238E27FC236}">
                <a16:creationId xmlns:a16="http://schemas.microsoft.com/office/drawing/2014/main" id="{4B236277-D8B5-4AD5-B3E6-AB4F3E6EEE95}"/>
              </a:ext>
            </a:extLst>
          </p:cNvPr>
          <p:cNvPicPr>
            <a:picLocks noChangeAspect="1"/>
          </p:cNvPicPr>
          <p:nvPr/>
        </p:nvPicPr>
        <p:blipFill>
          <a:blip r:embed="rId3"/>
          <a:stretch>
            <a:fillRect/>
          </a:stretch>
        </p:blipFill>
        <p:spPr>
          <a:xfrm>
            <a:off x="960383" y="4212800"/>
            <a:ext cx="2514192" cy="2514192"/>
          </a:xfrm>
          <a:prstGeom prst="rect">
            <a:avLst/>
          </a:prstGeom>
        </p:spPr>
      </p:pic>
      <p:sp>
        <p:nvSpPr>
          <p:cNvPr id="8" name="Rectangle 1">
            <a:extLst>
              <a:ext uri="{FF2B5EF4-FFF2-40B4-BE49-F238E27FC236}">
                <a16:creationId xmlns:a16="http://schemas.microsoft.com/office/drawing/2014/main" id="{9ECD4DF6-4364-4FB7-97B6-F1A9FF8B3D69}"/>
              </a:ext>
            </a:extLst>
          </p:cNvPr>
          <p:cNvSpPr>
            <a:spLocks noChangeArrowheads="1"/>
          </p:cNvSpPr>
          <p:nvPr/>
        </p:nvSpPr>
        <p:spPr bwMode="auto">
          <a:xfrm>
            <a:off x="494026" y="2497526"/>
            <a:ext cx="3446911" cy="1384995"/>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"iris"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species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pop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"species"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g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clustermap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041670AE-3B66-42AD-B297-54DDB360CA56}"/>
              </a:ext>
            </a:extLst>
          </p:cNvPr>
          <p:cNvPicPr>
            <a:picLocks noChangeAspect="1"/>
          </p:cNvPicPr>
          <p:nvPr/>
        </p:nvPicPr>
        <p:blipFill>
          <a:blip r:embed="rId4"/>
          <a:stretch>
            <a:fillRect/>
          </a:stretch>
        </p:blipFill>
        <p:spPr>
          <a:xfrm>
            <a:off x="5600568" y="4257404"/>
            <a:ext cx="2514192" cy="2514192"/>
          </a:xfrm>
          <a:prstGeom prst="rect">
            <a:avLst/>
          </a:prstGeom>
        </p:spPr>
      </p:pic>
      <p:sp>
        <p:nvSpPr>
          <p:cNvPr id="11" name="Rectangle 2">
            <a:extLst>
              <a:ext uri="{FF2B5EF4-FFF2-40B4-BE49-F238E27FC236}">
                <a16:creationId xmlns:a16="http://schemas.microsoft.com/office/drawing/2014/main" id="{CBCF41A1-6148-4394-861C-DB7641533DF7}"/>
              </a:ext>
            </a:extLst>
          </p:cNvPr>
          <p:cNvSpPr>
            <a:spLocks noChangeArrowheads="1"/>
          </p:cNvSpPr>
          <p:nvPr/>
        </p:nvSpPr>
        <p:spPr bwMode="auto">
          <a:xfrm>
            <a:off x="5065354" y="2126217"/>
            <a:ext cx="3584620" cy="193899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"iris"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species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pop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"species"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lut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dict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zip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(species.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unique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"rbg"</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row_colors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species.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(lut)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g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clustermap</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(iris,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row_colors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row_colors)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E9195B0F-3FDB-434D-A228-9EAEA2CBC301}"/>
              </a:ext>
            </a:extLst>
          </p:cNvPr>
          <p:cNvSpPr txBox="1"/>
          <p:nvPr/>
        </p:nvSpPr>
        <p:spPr>
          <a:xfrm>
            <a:off x="5664712" y="4023817"/>
            <a:ext cx="3201475" cy="307777"/>
          </a:xfrm>
          <a:prstGeom prst="rect">
            <a:avLst/>
          </a:prstGeom>
          <a:noFill/>
        </p:spPr>
        <p:txBody>
          <a:bodyPr wrap="square">
            <a:spAutoFit/>
          </a:bodyPr>
          <a:lstStyle>
            <a:defPPr>
              <a:defRPr lang="zh-CN"/>
            </a:defPPr>
            <a:lvl1pPr>
              <a:spcBef>
                <a:spcPts val="1000"/>
              </a:spcBef>
              <a:buClr>
                <a:schemeClr val="accent1"/>
              </a:buClr>
              <a:buSzPct val="100000"/>
              <a:defRPr sz="1400"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r>
              <a:rPr lang="zh-CN" altLang="en-US" dirty="0"/>
              <a:t>添加彩色标签以标识观察结果：</a:t>
            </a:r>
          </a:p>
        </p:txBody>
      </p:sp>
      <p:sp>
        <p:nvSpPr>
          <p:cNvPr id="12" name="矩形 11">
            <a:hlinkClick r:id="rId5" action="ppaction://hlinkfile"/>
            <a:extLst>
              <a:ext uri="{FF2B5EF4-FFF2-40B4-BE49-F238E27FC236}">
                <a16:creationId xmlns:a16="http://schemas.microsoft.com/office/drawing/2014/main" id="{66CC75F5-478E-4ADE-ABD8-351D40817EA8}"/>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3" name="矩形 12">
            <a:hlinkClick r:id="rId6" action="ppaction://hlinkfile"/>
            <a:extLst>
              <a:ext uri="{FF2B5EF4-FFF2-40B4-BE49-F238E27FC236}">
                <a16:creationId xmlns:a16="http://schemas.microsoft.com/office/drawing/2014/main" id="{8110D165-19CA-4E67-A01B-D2FF4314A93E}"/>
              </a:ext>
            </a:extLst>
          </p:cNvPr>
          <p:cNvSpPr/>
          <p:nvPr/>
        </p:nvSpPr>
        <p:spPr>
          <a:xfrm>
            <a:off x="7529857"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Tree>
    <p:extLst>
      <p:ext uri="{BB962C8B-B14F-4D97-AF65-F5344CB8AC3E}">
        <p14:creationId xmlns:p14="http://schemas.microsoft.com/office/powerpoint/2010/main" val="371990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just"/>
            <a:r>
              <a:rPr lang="en-US" altLang="zh-CN" dirty="0">
                <a:latin typeface="Times New Roman" panose="02020603050405020304" pitchFamily="18" charset="0"/>
                <a:ea typeface="黑体" panose="02010609060101010101" pitchFamily="49" charset="-122"/>
              </a:rPr>
              <a:t>Python</a:t>
            </a:r>
            <a:r>
              <a:rPr lang="zh-CN" altLang="en-US" dirty="0">
                <a:latin typeface="Times New Roman" panose="02020603050405020304" pitchFamily="18" charset="0"/>
                <a:ea typeface="黑体" panose="02010609060101010101" pitchFamily="49" charset="-122"/>
              </a:rPr>
              <a:t>中可视化常用的库</a:t>
            </a:r>
            <a:endParaRPr lang="en-US" altLang="zh-CN" dirty="0">
              <a:latin typeface="Times New Roman" panose="02020603050405020304" pitchFamily="18" charset="0"/>
              <a:ea typeface="黑体" panose="02010609060101010101" pitchFamily="49" charset="-122"/>
            </a:endParaRPr>
          </a:p>
        </p:txBody>
      </p:sp>
      <p:sp>
        <p:nvSpPr>
          <p:cNvPr id="4" name="内容占位符 3">
            <a:extLst>
              <a:ext uri="{FF2B5EF4-FFF2-40B4-BE49-F238E27FC236}">
                <a16:creationId xmlns:a16="http://schemas.microsoft.com/office/drawing/2014/main" id="{E3F6EA65-EEB5-45A8-A29A-089B5D926F1B}"/>
              </a:ext>
            </a:extLst>
          </p:cNvPr>
          <p:cNvSpPr>
            <a:spLocks noGrp="1"/>
          </p:cNvSpPr>
          <p:nvPr>
            <p:ph sz="quarter" idx="10"/>
          </p:nvPr>
        </p:nvSpPr>
        <p:spPr/>
        <p:txBody>
          <a:bodyPr>
            <a:normAutofit/>
          </a:bodyPr>
          <a:lstStyle/>
          <a:p>
            <a:pPr algn="just"/>
            <a:r>
              <a:rPr lang="en-US" altLang="zh-CN" dirty="0">
                <a:latin typeface="Times New Roman" panose="02020603050405020304" pitchFamily="18" charset="0"/>
                <a:ea typeface="黑体" panose="02010609060101010101" pitchFamily="49" charset="-122"/>
              </a:rPr>
              <a:t>Matplotlib</a:t>
            </a:r>
            <a:endParaRPr lang="en-US" altLang="zh-CN" sz="1600" dirty="0">
              <a:latin typeface="Times New Roman" panose="02020603050405020304" pitchFamily="18" charset="0"/>
              <a:ea typeface="黑体" panose="02010609060101010101" pitchFamily="49" charset="-122"/>
            </a:endParaRPr>
          </a:p>
          <a:p>
            <a:pPr lvl="1" algn="just"/>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是一个</a:t>
            </a:r>
            <a:r>
              <a:rPr lang="en-US" altLang="zh-CN" dirty="0">
                <a:latin typeface="Times New Roman" panose="02020603050405020304" pitchFamily="18" charset="0"/>
                <a:ea typeface="黑体" panose="02010609060101010101" pitchFamily="49" charset="-122"/>
              </a:rPr>
              <a:t>Python 2</a:t>
            </a:r>
            <a:r>
              <a:rPr lang="zh-CN" altLang="en-US" dirty="0">
                <a:latin typeface="Times New Roman" panose="02020603050405020304" pitchFamily="18" charset="0"/>
                <a:ea typeface="黑体" panose="02010609060101010101" pitchFamily="49" charset="-122"/>
              </a:rPr>
              <a:t>维绘图库，已经成为</a:t>
            </a:r>
            <a:r>
              <a:rPr lang="en-US" altLang="zh-CN" dirty="0">
                <a:latin typeface="Times New Roman" panose="02020603050405020304" pitchFamily="18" charset="0"/>
                <a:ea typeface="黑体" panose="02010609060101010101" pitchFamily="49" charset="-122"/>
              </a:rPr>
              <a:t>python</a:t>
            </a:r>
            <a:r>
              <a:rPr lang="zh-CN" altLang="en-US" dirty="0">
                <a:latin typeface="Times New Roman" panose="02020603050405020304" pitchFamily="18" charset="0"/>
                <a:ea typeface="黑体" panose="02010609060101010101" pitchFamily="49" charset="-122"/>
              </a:rPr>
              <a:t>中公认的数据可视化工具。</a:t>
            </a:r>
            <a:endParaRPr lang="en-US" altLang="zh-CN" dirty="0">
              <a:latin typeface="Times New Roman" panose="02020603050405020304" pitchFamily="18" charset="0"/>
              <a:ea typeface="黑体" panose="02010609060101010101" pitchFamily="49" charset="-122"/>
            </a:endParaRPr>
          </a:p>
          <a:p>
            <a:pPr algn="just"/>
            <a:r>
              <a:rPr lang="en-US" altLang="zh-CN" dirty="0">
                <a:latin typeface="Times New Roman" panose="02020603050405020304" pitchFamily="18" charset="0"/>
                <a:ea typeface="黑体" panose="02010609060101010101" pitchFamily="49" charset="-122"/>
              </a:rPr>
              <a:t>Seaborn</a:t>
            </a:r>
          </a:p>
          <a:p>
            <a:pPr lvl="1" algn="just"/>
            <a:r>
              <a:rPr lang="en-US" altLang="zh-CN" dirty="0">
                <a:latin typeface="Times New Roman" panose="02020603050405020304" pitchFamily="18" charset="0"/>
                <a:ea typeface="黑体" panose="02010609060101010101" pitchFamily="49" charset="-122"/>
              </a:rPr>
              <a:t>Seaborn</a:t>
            </a:r>
            <a:r>
              <a:rPr lang="zh-CN" altLang="en-US" dirty="0">
                <a:latin typeface="Times New Roman" panose="02020603050405020304" pitchFamily="18" charset="0"/>
                <a:ea typeface="黑体" panose="02010609060101010101" pitchFamily="49" charset="-122"/>
              </a:rPr>
              <a:t>是基于</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产生的一个模块，专攻于统计可视化，可以和</a:t>
            </a:r>
            <a:r>
              <a:rPr lang="en-US" altLang="zh-CN" dirty="0">
                <a:latin typeface="Times New Roman" panose="02020603050405020304" pitchFamily="18" charset="0"/>
                <a:ea typeface="黑体" panose="02010609060101010101" pitchFamily="49" charset="-122"/>
              </a:rPr>
              <a:t>pandas</a:t>
            </a:r>
            <a:r>
              <a:rPr lang="zh-CN" altLang="en-US" dirty="0">
                <a:latin typeface="Times New Roman" panose="02020603050405020304" pitchFamily="18" charset="0"/>
                <a:ea typeface="黑体" panose="02010609060101010101" pitchFamily="49" charset="-122"/>
              </a:rPr>
              <a:t>进行无缝链接，使初学者更容易上手。</a:t>
            </a:r>
            <a:endParaRPr lang="en-US" altLang="zh-CN" dirty="0">
              <a:latin typeface="Times New Roman" panose="02020603050405020304" pitchFamily="18" charset="0"/>
              <a:ea typeface="黑体" panose="02010609060101010101" pitchFamily="49" charset="-122"/>
            </a:endParaRPr>
          </a:p>
          <a:p>
            <a:pPr algn="just"/>
            <a:r>
              <a:rPr lang="en-US" altLang="zh-CN" dirty="0" err="1">
                <a:latin typeface="Times New Roman" panose="02020603050405020304" pitchFamily="18" charset="0"/>
                <a:ea typeface="黑体" panose="02010609060101010101" pitchFamily="49" charset="-122"/>
              </a:rPr>
              <a:t>pyecharts</a:t>
            </a:r>
            <a:endParaRPr lang="en-US" altLang="zh-CN" dirty="0">
              <a:latin typeface="Times New Roman" panose="02020603050405020304" pitchFamily="18" charset="0"/>
              <a:ea typeface="黑体" panose="02010609060101010101" pitchFamily="49" charset="-122"/>
            </a:endParaRPr>
          </a:p>
          <a:p>
            <a:pPr lvl="1" algn="just"/>
            <a:r>
              <a:rPr lang="en-US" altLang="zh-CN" dirty="0" err="1">
                <a:latin typeface="Times New Roman" panose="02020603050405020304" pitchFamily="18" charset="0"/>
                <a:ea typeface="黑体" panose="02010609060101010101" pitchFamily="49" charset="-122"/>
              </a:rPr>
              <a:t>Echarts</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是一个由百度开源的数据可视化，凭借着良好的交互性，精巧的图表设计，得到了众多开发者的认可。而 </a:t>
            </a:r>
            <a:r>
              <a:rPr lang="en-US" altLang="zh-CN" dirty="0">
                <a:latin typeface="Times New Roman" panose="02020603050405020304" pitchFamily="18" charset="0"/>
                <a:ea typeface="黑体" panose="02010609060101010101" pitchFamily="49" charset="-122"/>
              </a:rPr>
              <a:t>Python </a:t>
            </a:r>
            <a:r>
              <a:rPr lang="zh-CN" altLang="en-US" dirty="0">
                <a:latin typeface="Times New Roman" panose="02020603050405020304" pitchFamily="18" charset="0"/>
                <a:ea typeface="黑体" panose="02010609060101010101" pitchFamily="49" charset="-122"/>
              </a:rPr>
              <a:t>是一门富有表达力的语言，很适合用于数据处理。当数据分析遇上数据可视化时，</a:t>
            </a:r>
            <a:r>
              <a:rPr lang="en-US" altLang="zh-CN" dirty="0" err="1">
                <a:latin typeface="Times New Roman" panose="02020603050405020304" pitchFamily="18" charset="0"/>
                <a:ea typeface="黑体" panose="02010609060101010101" pitchFamily="49" charset="-122"/>
              </a:rPr>
              <a:t>pyecharts</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诞生了。</a:t>
            </a:r>
            <a:endParaRPr lang="en-US" altLang="zh-CN" dirty="0">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D17DF57B-0003-4DF5-BECD-4DBA79271FF8}"/>
              </a:ext>
            </a:extLst>
          </p:cNvPr>
          <p:cNvSpPr txBox="1"/>
          <p:nvPr/>
        </p:nvSpPr>
        <p:spPr>
          <a:xfrm>
            <a:off x="7126224" y="6468676"/>
            <a:ext cx="2164080" cy="276999"/>
          </a:xfrm>
          <a:prstGeom prst="rect">
            <a:avLst/>
          </a:prstGeom>
          <a:noFill/>
        </p:spPr>
        <p:txBody>
          <a:bodyPr wrap="square">
            <a:spAutoFit/>
          </a:bodyPr>
          <a:lstStyle/>
          <a:p>
            <a:r>
              <a:rPr lang="zh-CN" altLang="en-US" sz="1200" dirty="0">
                <a:latin typeface="黑体" panose="02010609060101010101" pitchFamily="49" charset="-122"/>
                <a:ea typeface="黑体" panose="02010609060101010101" pitchFamily="49" charset="-122"/>
              </a:rPr>
              <a:t>推荐阅读：</a:t>
            </a:r>
            <a:r>
              <a:rPr lang="en-US" altLang="zh-CN" sz="1200" dirty="0">
                <a:latin typeface="黑体" panose="02010609060101010101" pitchFamily="49" charset="-122"/>
                <a:ea typeface="黑体" panose="02010609060101010101" pitchFamily="49" charset="-122"/>
                <a:hlinkClick r:id="rId2"/>
              </a:rPr>
              <a:t>Python</a:t>
            </a:r>
            <a:r>
              <a:rPr lang="zh-CN" altLang="en-US" sz="1200" dirty="0">
                <a:latin typeface="黑体" panose="02010609060101010101" pitchFamily="49" charset="-122"/>
                <a:ea typeface="黑体" panose="02010609060101010101" pitchFamily="49" charset="-122"/>
                <a:hlinkClick r:id="rId2"/>
              </a:rPr>
              <a:t>可视化库</a:t>
            </a:r>
            <a:endParaRPr lang="zh-CN" altLang="en-US" sz="1200" dirty="0">
              <a:latin typeface="黑体" panose="02010609060101010101" pitchFamily="49" charset="-122"/>
              <a:ea typeface="黑体" panose="02010609060101010101" pitchFamily="49" charset="-122"/>
            </a:endParaRPr>
          </a:p>
        </p:txBody>
      </p:sp>
      <p:sp>
        <p:nvSpPr>
          <p:cNvPr id="6" name="箭头: 五边形 5">
            <a:extLst>
              <a:ext uri="{FF2B5EF4-FFF2-40B4-BE49-F238E27FC236}">
                <a16:creationId xmlns:a16="http://schemas.microsoft.com/office/drawing/2014/main" id="{81CEA139-E813-41AE-81F0-1399A1A290BD}"/>
              </a:ext>
            </a:extLst>
          </p:cNvPr>
          <p:cNvSpPr/>
          <p:nvPr/>
        </p:nvSpPr>
        <p:spPr>
          <a:xfrm flipH="1">
            <a:off x="2066544" y="1773936"/>
            <a:ext cx="658368" cy="27432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重点</a:t>
            </a:r>
          </a:p>
        </p:txBody>
      </p:sp>
    </p:spTree>
    <p:extLst>
      <p:ext uri="{BB962C8B-B14F-4D97-AF65-F5344CB8AC3E}">
        <p14:creationId xmlns:p14="http://schemas.microsoft.com/office/powerpoint/2010/main" val="40616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369332"/>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对比图（</a:t>
            </a:r>
            <a:r>
              <a:rPr lang="en-US" altLang="zh-CN" dirty="0" err="1">
                <a:latin typeface="Times New Roman" panose="02020603050405020304" pitchFamily="18" charset="0"/>
                <a:cs typeface="Times New Roman" panose="02020603050405020304" pitchFamily="18" charset="0"/>
              </a:rPr>
              <a:t>seaborn.pairplot</a:t>
            </a:r>
            <a:r>
              <a:rPr lang="zh-CN" altLang="en-US" dirty="0">
                <a:latin typeface="Times New Roman" panose="02020603050405020304" pitchFamily="18" charset="0"/>
                <a:cs typeface="Times New Roman" panose="02020603050405020304" pitchFamily="18" charset="0"/>
              </a:rPr>
              <a:t>）</a:t>
            </a:r>
          </a:p>
        </p:txBody>
      </p:sp>
      <p:pic>
        <p:nvPicPr>
          <p:cNvPr id="6" name="图片 5">
            <a:extLst>
              <a:ext uri="{FF2B5EF4-FFF2-40B4-BE49-F238E27FC236}">
                <a16:creationId xmlns:a16="http://schemas.microsoft.com/office/drawing/2014/main" id="{362FFB9C-67D9-4042-9261-D136CD356BC4}"/>
              </a:ext>
            </a:extLst>
          </p:cNvPr>
          <p:cNvPicPr>
            <a:picLocks noChangeAspect="1"/>
          </p:cNvPicPr>
          <p:nvPr/>
        </p:nvPicPr>
        <p:blipFill>
          <a:blip r:embed="rId3"/>
          <a:stretch>
            <a:fillRect/>
          </a:stretch>
        </p:blipFill>
        <p:spPr>
          <a:xfrm>
            <a:off x="4080371" y="1813391"/>
            <a:ext cx="4785816" cy="4785816"/>
          </a:xfrm>
          <a:prstGeom prst="rect">
            <a:avLst/>
          </a:prstGeom>
        </p:spPr>
      </p:pic>
      <p:sp>
        <p:nvSpPr>
          <p:cNvPr id="9" name="Rectangle 1">
            <a:extLst>
              <a:ext uri="{FF2B5EF4-FFF2-40B4-BE49-F238E27FC236}">
                <a16:creationId xmlns:a16="http://schemas.microsoft.com/office/drawing/2014/main" id="{FC4EF5CE-0BE1-4BA0-982D-84BEB7ED0619}"/>
              </a:ext>
            </a:extLst>
          </p:cNvPr>
          <p:cNvSpPr>
            <a:spLocks noChangeArrowheads="1"/>
          </p:cNvSpPr>
          <p:nvPr/>
        </p:nvSpPr>
        <p:spPr bwMode="auto">
          <a:xfrm>
            <a:off x="494024" y="2228671"/>
            <a:ext cx="3523687" cy="120032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penguins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"penguins"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pairplot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(penguins)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a:hlinkClick r:id="rId4" action="ppaction://hlinkfile"/>
            <a:extLst>
              <a:ext uri="{FF2B5EF4-FFF2-40B4-BE49-F238E27FC236}">
                <a16:creationId xmlns:a16="http://schemas.microsoft.com/office/drawing/2014/main" id="{B37E6CC5-5EB5-45C3-A690-75F95937BD22}"/>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0" name="矩形 9">
            <a:extLst>
              <a:ext uri="{FF2B5EF4-FFF2-40B4-BE49-F238E27FC236}">
                <a16:creationId xmlns:a16="http://schemas.microsoft.com/office/drawing/2014/main" id="{33515C3C-04AD-3A48-8AA4-D9FBD3B6B9A3}"/>
              </a:ext>
            </a:extLst>
          </p:cNvPr>
          <p:cNvSpPr/>
          <p:nvPr/>
        </p:nvSpPr>
        <p:spPr>
          <a:xfrm>
            <a:off x="427117" y="3497923"/>
            <a:ext cx="3676533" cy="3046988"/>
          </a:xfrm>
          <a:prstGeom prst="rect">
            <a:avLst/>
          </a:prstGeom>
          <a:ln>
            <a:solidFill>
              <a:schemeClr val="accent4">
                <a:lumMod val="60000"/>
                <a:lumOff val="40000"/>
              </a:schemeClr>
            </a:solidFill>
          </a:ln>
        </p:spPr>
        <p:txBody>
          <a:bodyPr wrap="square">
            <a:spAutoFit/>
          </a:bodyPr>
          <a:lstStyle/>
          <a:p>
            <a:pPr>
              <a:buSzPct val="50000"/>
            </a:pPr>
            <a:r>
              <a:rPr lang="en-US" altLang="zh-CN" sz="1200" dirty="0" err="1">
                <a:solidFill>
                  <a:srgbClr val="00B050"/>
                </a:solidFill>
                <a:latin typeface="SimHei" panose="02010609060101010101" pitchFamily="49" charset="-122"/>
                <a:ea typeface="SimHei" panose="02010609060101010101" pitchFamily="49" charset="-122"/>
              </a:rPr>
              <a:t>pairplot</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主要参数释义</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data: </a:t>
            </a:r>
            <a:r>
              <a:rPr lang="en-US" altLang="zh-CN" sz="1200" dirty="0" err="1">
                <a:solidFill>
                  <a:srgbClr val="00B050"/>
                </a:solidFill>
                <a:latin typeface="SimHei" panose="02010609060101010101" pitchFamily="49" charset="-122"/>
                <a:ea typeface="SimHei" panose="02010609060101010101" pitchFamily="49" charset="-122"/>
              </a:rPr>
              <a:t>DataFrame</a:t>
            </a:r>
            <a:r>
              <a:rPr lang="en-US" altLang="zh-CN" sz="1200" dirty="0">
                <a:solidFill>
                  <a:srgbClr val="00B050"/>
                </a:solidFill>
                <a:latin typeface="SimHei" panose="02010609060101010101" pitchFamily="49" charset="-122"/>
                <a:ea typeface="SimHei" panose="02010609060101010101" pitchFamily="49" charset="-122"/>
              </a:rPr>
              <a:t> </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hue:</a:t>
            </a:r>
            <a:r>
              <a:rPr lang="zh-CN" altLang="en-US" sz="1200" dirty="0">
                <a:solidFill>
                  <a:srgbClr val="00B050"/>
                </a:solidFill>
                <a:latin typeface="SimHei" panose="02010609060101010101" pitchFamily="49" charset="-122"/>
                <a:ea typeface="SimHei" panose="02010609060101010101" pitchFamily="49" charset="-122"/>
              </a:rPr>
              <a:t>变量名称 作用：用颜色将数据进行第二次分组 </a:t>
            </a:r>
          </a:p>
          <a:p>
            <a:pPr marL="144000" indent="-144000">
              <a:buSzPct val="50000"/>
              <a:buFont typeface="Wingdings" pitchFamily="2" charset="2"/>
              <a:buChar char="l"/>
            </a:pPr>
            <a:r>
              <a:rPr lang="en-US" altLang="zh-CN" sz="1200" dirty="0" err="1">
                <a:solidFill>
                  <a:srgbClr val="00B050"/>
                </a:solidFill>
                <a:latin typeface="SimHei" panose="02010609060101010101" pitchFamily="49" charset="-122"/>
                <a:ea typeface="SimHei" panose="02010609060101010101" pitchFamily="49" charset="-122"/>
              </a:rPr>
              <a:t>hue_order</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字符串列表 作用：指定调色板中颜色变量的顺序 </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palette:</a:t>
            </a:r>
            <a:r>
              <a:rPr lang="zh-CN" altLang="en-US" sz="1200" dirty="0">
                <a:solidFill>
                  <a:srgbClr val="00B050"/>
                </a:solidFill>
                <a:latin typeface="SimHei" panose="02010609060101010101" pitchFamily="49" charset="-122"/>
                <a:ea typeface="SimHei" panose="02010609060101010101" pitchFamily="49" charset="-122"/>
              </a:rPr>
              <a:t>调色板 </a:t>
            </a:r>
            <a:r>
              <a:rPr lang="en-US" altLang="zh-CN" sz="1200" dirty="0">
                <a:solidFill>
                  <a:srgbClr val="00B050"/>
                </a:solidFill>
                <a:latin typeface="SimHei" panose="02010609060101010101" pitchFamily="49" charset="-122"/>
                <a:ea typeface="SimHei" panose="02010609060101010101" pitchFamily="49" charset="-122"/>
              </a:rPr>
              <a:t>vars:</a:t>
            </a:r>
            <a:r>
              <a:rPr lang="zh-CN" altLang="en-US" sz="1200" dirty="0">
                <a:solidFill>
                  <a:srgbClr val="00B050"/>
                </a:solidFill>
                <a:latin typeface="SimHei" panose="02010609060101010101" pitchFamily="49" charset="-122"/>
                <a:ea typeface="SimHei" panose="02010609060101010101" pitchFamily="49" charset="-122"/>
              </a:rPr>
              <a:t>变量名列表 </a:t>
            </a:r>
            <a:r>
              <a:rPr lang="en-US" altLang="zh-CN" sz="1200" dirty="0">
                <a:solidFill>
                  <a:srgbClr val="00B050"/>
                </a:solidFill>
                <a:latin typeface="SimHei" panose="02010609060101010101" pitchFamily="49" charset="-122"/>
                <a:ea typeface="SimHei" panose="02010609060101010101" pitchFamily="49" charset="-122"/>
              </a:rPr>
              <a:t>{</a:t>
            </a:r>
            <a:r>
              <a:rPr lang="en-US" altLang="zh-CN" sz="1200" dirty="0" err="1">
                <a:solidFill>
                  <a:srgbClr val="00B050"/>
                </a:solidFill>
                <a:latin typeface="SimHei" panose="02010609060101010101" pitchFamily="49" charset="-122"/>
                <a:ea typeface="SimHei" panose="02010609060101010101" pitchFamily="49" charset="-122"/>
              </a:rPr>
              <a:t>x,y</a:t>
            </a:r>
            <a:r>
              <a:rPr lang="en-US" altLang="zh-CN" sz="1200" dirty="0">
                <a:solidFill>
                  <a:srgbClr val="00B050"/>
                </a:solidFill>
                <a:latin typeface="SimHei" panose="02010609060101010101" pitchFamily="49" charset="-122"/>
                <a:ea typeface="SimHei" panose="02010609060101010101" pitchFamily="49" charset="-122"/>
              </a:rPr>
              <a:t>}_</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vars:</a:t>
            </a:r>
            <a:r>
              <a:rPr lang="zh-CN" altLang="en-US" sz="1200" dirty="0">
                <a:solidFill>
                  <a:srgbClr val="00B050"/>
                </a:solidFill>
                <a:latin typeface="SimHei" panose="02010609060101010101" pitchFamily="49" charset="-122"/>
                <a:ea typeface="SimHei" panose="02010609060101010101" pitchFamily="49" charset="-122"/>
              </a:rPr>
              <a:t>变量名列表 作用：指定数据中变量分别用于图的行和列，</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kind</a:t>
            </a:r>
            <a:r>
              <a:rPr lang="zh-CN" altLang="en-US" sz="1200" dirty="0">
                <a:solidFill>
                  <a:srgbClr val="00B050"/>
                </a:solidFill>
                <a:latin typeface="SimHei" panose="02010609060101010101" pitchFamily="49" charset="-122"/>
                <a:ea typeface="SimHei" panose="02010609060101010101" pitchFamily="49" charset="-122"/>
              </a:rPr>
              <a:t>：</a:t>
            </a:r>
            <a:r>
              <a:rPr lang="en-US" altLang="zh-CN" sz="1200" dirty="0">
                <a:solidFill>
                  <a:srgbClr val="00B050"/>
                </a:solidFill>
                <a:latin typeface="SimHei" panose="02010609060101010101" pitchFamily="49" charset="-122"/>
                <a:ea typeface="SimHei" panose="02010609060101010101" pitchFamily="49" charset="-122"/>
              </a:rPr>
              <a:t>{"</a:t>
            </a:r>
            <a:r>
              <a:rPr lang="en-US" altLang="zh-CN" sz="1200" dirty="0" err="1">
                <a:solidFill>
                  <a:srgbClr val="00B050"/>
                </a:solidFill>
                <a:latin typeface="SimHei" panose="02010609060101010101" pitchFamily="49" charset="-122"/>
                <a:ea typeface="SimHei" panose="02010609060101010101" pitchFamily="49" charset="-122"/>
              </a:rPr>
              <a:t>scatter","reg</a:t>
            </a:r>
            <a:r>
              <a:rPr lang="en-US" altLang="zh-CN" sz="1200" dirty="0">
                <a:solidFill>
                  <a:srgbClr val="00B050"/>
                </a:solidFill>
                <a:latin typeface="SimHei" panose="02010609060101010101" pitchFamily="49" charset="-122"/>
                <a:ea typeface="SimHei" panose="02010609060101010101" pitchFamily="49" charset="-122"/>
              </a:rPr>
              <a:t>"} </a:t>
            </a:r>
            <a:r>
              <a:rPr lang="zh-CN" altLang="en-US" sz="1200" dirty="0">
                <a:solidFill>
                  <a:srgbClr val="00B050"/>
                </a:solidFill>
                <a:latin typeface="SimHei" panose="02010609060101010101" pitchFamily="49" charset="-122"/>
                <a:ea typeface="SimHei" panose="02010609060101010101" pitchFamily="49" charset="-122"/>
              </a:rPr>
              <a:t>作用：指定数据之间的关系</a:t>
            </a:r>
            <a:r>
              <a:rPr lang="en-US" altLang="zh-CN" sz="1200" dirty="0" err="1">
                <a:solidFill>
                  <a:srgbClr val="00B050"/>
                </a:solidFill>
                <a:latin typeface="SimHei" panose="02010609060101010101" pitchFamily="49" charset="-122"/>
                <a:ea typeface="SimHei" panose="02010609060101010101" pitchFamily="49" charset="-122"/>
              </a:rPr>
              <a:t>eg.</a:t>
            </a:r>
            <a:r>
              <a:rPr lang="en-US" altLang="zh-CN" sz="1200" dirty="0">
                <a:solidFill>
                  <a:srgbClr val="00B050"/>
                </a:solidFill>
                <a:latin typeface="SimHei" panose="02010609060101010101" pitchFamily="49" charset="-122"/>
                <a:ea typeface="SimHei" panose="02010609060101010101" pitchFamily="49" charset="-122"/>
              </a:rPr>
              <a:t> kind="reg":</a:t>
            </a:r>
            <a:r>
              <a:rPr lang="zh-CN" altLang="en-US" sz="1200" dirty="0">
                <a:solidFill>
                  <a:srgbClr val="00B050"/>
                </a:solidFill>
                <a:latin typeface="SimHei" panose="02010609060101010101" pitchFamily="49" charset="-122"/>
                <a:ea typeface="SimHei" panose="02010609060101010101" pitchFamily="49" charset="-122"/>
              </a:rPr>
              <a:t>指定数据的线性回归 </a:t>
            </a:r>
          </a:p>
          <a:p>
            <a:pPr marL="144000" indent="-144000">
              <a:buSzPct val="50000"/>
              <a:buFont typeface="Wingdings" pitchFamily="2" charset="2"/>
              <a:buChar char="l"/>
            </a:pPr>
            <a:r>
              <a:rPr lang="en-US" altLang="zh-CN" sz="1200" dirty="0" err="1">
                <a:solidFill>
                  <a:srgbClr val="00B050"/>
                </a:solidFill>
                <a:latin typeface="SimHei" panose="02010609060101010101" pitchFamily="49" charset="-122"/>
                <a:ea typeface="SimHei" panose="02010609060101010101" pitchFamily="49" charset="-122"/>
              </a:rPr>
              <a:t>diag_kind</a:t>
            </a:r>
            <a:r>
              <a:rPr lang="en-US" altLang="zh-CN" sz="1200" dirty="0">
                <a:solidFill>
                  <a:srgbClr val="00B050"/>
                </a:solidFill>
                <a:latin typeface="SimHei" panose="02010609060101010101" pitchFamily="49" charset="-122"/>
                <a:ea typeface="SimHei" panose="02010609060101010101" pitchFamily="49" charset="-122"/>
              </a:rPr>
              <a:t>:{"auto","hist","</a:t>
            </a:r>
            <a:r>
              <a:rPr lang="en-US" altLang="zh-CN" sz="1200" dirty="0" err="1">
                <a:solidFill>
                  <a:srgbClr val="00B050"/>
                </a:solidFill>
                <a:latin typeface="SimHei" panose="02010609060101010101" pitchFamily="49" charset="-122"/>
                <a:ea typeface="SimHei" panose="02010609060101010101" pitchFamily="49" charset="-122"/>
              </a:rPr>
              <a:t>kde</a:t>
            </a:r>
            <a:r>
              <a:rPr lang="en-US" altLang="zh-CN" sz="1200" dirty="0">
                <a:solidFill>
                  <a:srgbClr val="00B050"/>
                </a:solidFill>
                <a:latin typeface="SimHei" panose="02010609060101010101" pitchFamily="49" charset="-122"/>
                <a:ea typeface="SimHei" panose="02010609060101010101" pitchFamily="49" charset="-122"/>
              </a:rPr>
              <a:t>"} </a:t>
            </a:r>
            <a:r>
              <a:rPr lang="zh-CN" altLang="en-US" sz="1200" dirty="0">
                <a:solidFill>
                  <a:srgbClr val="00B050"/>
                </a:solidFill>
                <a:latin typeface="SimHei" panose="02010609060101010101" pitchFamily="49" charset="-122"/>
                <a:ea typeface="SimHei" panose="02010609060101010101" pitchFamily="49" charset="-122"/>
              </a:rPr>
              <a:t>作用：指定对角线处子图的类型，默认值取决与是否使用</a:t>
            </a:r>
            <a:r>
              <a:rPr lang="en-US" altLang="zh-CN" sz="1200" dirty="0">
                <a:solidFill>
                  <a:srgbClr val="00B050"/>
                </a:solidFill>
                <a:latin typeface="SimHei" panose="02010609060101010101" pitchFamily="49" charset="-122"/>
                <a:ea typeface="SimHei" panose="02010609060101010101" pitchFamily="49" charset="-122"/>
              </a:rPr>
              <a:t>hue</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markers:</a:t>
            </a:r>
            <a:r>
              <a:rPr lang="zh-CN" altLang="en-US" sz="1200" dirty="0">
                <a:solidFill>
                  <a:srgbClr val="00B050"/>
                </a:solidFill>
                <a:latin typeface="SimHei" panose="02010609060101010101" pitchFamily="49" charset="-122"/>
                <a:ea typeface="SimHei" panose="02010609060101010101" pitchFamily="49" charset="-122"/>
              </a:rPr>
              <a:t>标记 </a:t>
            </a:r>
          </a:p>
          <a:p>
            <a:pPr marL="144000" indent="-144000">
              <a:buSzPct val="50000"/>
              <a:buFont typeface="Wingdings" pitchFamily="2" charset="2"/>
              <a:buChar char="l"/>
            </a:pPr>
            <a:r>
              <a:rPr lang="en-US" altLang="zh-CN" sz="1200" dirty="0">
                <a:solidFill>
                  <a:srgbClr val="00B050"/>
                </a:solidFill>
                <a:latin typeface="SimHei" panose="02010609060101010101" pitchFamily="49" charset="-122"/>
                <a:ea typeface="SimHei" panose="02010609060101010101" pitchFamily="49" charset="-122"/>
              </a:rPr>
              <a:t>height:</a:t>
            </a:r>
            <a:r>
              <a:rPr lang="zh-CN" altLang="en-US" sz="1200" dirty="0">
                <a:solidFill>
                  <a:srgbClr val="00B050"/>
                </a:solidFill>
                <a:latin typeface="SimHei" panose="02010609060101010101" pitchFamily="49" charset="-122"/>
                <a:ea typeface="SimHei" panose="02010609060101010101" pitchFamily="49" charset="-122"/>
              </a:rPr>
              <a:t>标量 作用：指定图的大小</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图都是正方形的，所以只要指定</a:t>
            </a:r>
            <a:r>
              <a:rPr lang="en-US" altLang="zh-CN" sz="1200" dirty="0">
                <a:solidFill>
                  <a:srgbClr val="00B050"/>
                </a:solidFill>
                <a:latin typeface="SimHei" panose="02010609060101010101" pitchFamily="49" charset="-122"/>
                <a:ea typeface="SimHei" panose="02010609060101010101" pitchFamily="49" charset="-122"/>
              </a:rPr>
              <a:t>height</a:t>
            </a:r>
            <a:r>
              <a:rPr lang="zh-CN" altLang="en-US" sz="1200" dirty="0">
                <a:solidFill>
                  <a:srgbClr val="00B050"/>
                </a:solidFill>
                <a:latin typeface="SimHei" panose="02010609060101010101" pitchFamily="49" charset="-122"/>
                <a:ea typeface="SimHei" panose="02010609060101010101" pitchFamily="49" charset="-122"/>
              </a:rPr>
              <a:t>就行</a:t>
            </a:r>
            <a:r>
              <a:rPr lang="en-US" altLang="zh-CN" sz="1200" dirty="0">
                <a:solidFill>
                  <a:srgbClr val="00B050"/>
                </a:solidFill>
                <a:latin typeface="SimHei" panose="02010609060101010101" pitchFamily="49" charset="-122"/>
                <a:ea typeface="SimHei" panose="02010609060101010101" pitchFamily="49" charset="-122"/>
              </a:rPr>
              <a:t>) </a:t>
            </a:r>
          </a:p>
        </p:txBody>
      </p:sp>
    </p:spTree>
    <p:extLst>
      <p:ext uri="{BB962C8B-B14F-4D97-AF65-F5344CB8AC3E}">
        <p14:creationId xmlns:p14="http://schemas.microsoft.com/office/powerpoint/2010/main" val="212456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Seaborn </a:t>
            </a:r>
            <a:r>
              <a:rPr lang="zh-CN" altLang="en-US" dirty="0">
                <a:latin typeface="Times New Roman" panose="02020603050405020304" pitchFamily="18" charset="0"/>
                <a:ea typeface="黑体" panose="02010609060101010101" pitchFamily="49" charset="-122"/>
              </a:rPr>
              <a:t>基础语法</a:t>
            </a:r>
          </a:p>
        </p:txBody>
      </p:sp>
      <p:sp>
        <p:nvSpPr>
          <p:cNvPr id="7" name="文本框 6">
            <a:extLst>
              <a:ext uri="{FF2B5EF4-FFF2-40B4-BE49-F238E27FC236}">
                <a16:creationId xmlns:a16="http://schemas.microsoft.com/office/drawing/2014/main" id="{B5CDAABB-CE1F-4C95-84DA-0772C00FB650}"/>
              </a:ext>
            </a:extLst>
          </p:cNvPr>
          <p:cNvSpPr txBox="1"/>
          <p:nvPr/>
        </p:nvSpPr>
        <p:spPr>
          <a:xfrm>
            <a:off x="455885" y="1628725"/>
            <a:ext cx="8410302" cy="369332"/>
          </a:xfrm>
          <a:prstGeom prst="rect">
            <a:avLst/>
          </a:prstGeom>
          <a:noFill/>
        </p:spPr>
        <p:txBody>
          <a:bodyPr wrap="square">
            <a:spAutoFit/>
          </a:bodyPr>
          <a:lstStyle>
            <a:defPPr>
              <a:defRPr lang="zh-CN"/>
            </a:defPPr>
            <a:lvl1pPr>
              <a:spcBef>
                <a:spcPts val="1000"/>
              </a:spcBef>
              <a:buClr>
                <a:schemeClr val="accent1"/>
              </a:buClr>
              <a:buSzPct val="100000"/>
              <a:defRPr b="1">
                <a:latin typeface="黑体" panose="02010609060101010101" pitchFamily="49" charset="-122"/>
                <a:ea typeface="黑体" panose="02010609060101010101" pitchFamily="49" charset="-122"/>
              </a:defRPr>
            </a:lvl1pPr>
          </a:lstStyle>
          <a:p>
            <a:r>
              <a:rPr lang="zh-CN" altLang="en-US" dirty="0">
                <a:latin typeface="Times New Roman" panose="02020603050405020304" pitchFamily="18" charset="0"/>
                <a:cs typeface="Times New Roman" panose="02020603050405020304" pitchFamily="18" charset="0"/>
              </a:rPr>
              <a:t>对比图（</a:t>
            </a:r>
            <a:r>
              <a:rPr lang="en-US" altLang="zh-CN" dirty="0" err="1">
                <a:latin typeface="Times New Roman" panose="02020603050405020304" pitchFamily="18" charset="0"/>
                <a:cs typeface="Times New Roman" panose="02020603050405020304" pitchFamily="18" charset="0"/>
              </a:rPr>
              <a:t>seaborn.pairplot</a:t>
            </a:r>
            <a:r>
              <a:rPr lang="zh-CN" altLang="en-US" dirty="0">
                <a:latin typeface="Times New Roman" panose="02020603050405020304" pitchFamily="18" charset="0"/>
                <a:cs typeface="Times New Roman" panose="02020603050405020304" pitchFamily="18" charset="0"/>
              </a:rPr>
              <a:t>）</a:t>
            </a:r>
          </a:p>
        </p:txBody>
      </p:sp>
      <p:pic>
        <p:nvPicPr>
          <p:cNvPr id="4" name="图片 3">
            <a:extLst>
              <a:ext uri="{FF2B5EF4-FFF2-40B4-BE49-F238E27FC236}">
                <a16:creationId xmlns:a16="http://schemas.microsoft.com/office/drawing/2014/main" id="{C9E44F99-2651-4681-8749-8A5DD5996962}"/>
              </a:ext>
            </a:extLst>
          </p:cNvPr>
          <p:cNvPicPr>
            <a:picLocks noChangeAspect="1"/>
          </p:cNvPicPr>
          <p:nvPr/>
        </p:nvPicPr>
        <p:blipFill>
          <a:blip r:embed="rId3"/>
          <a:stretch>
            <a:fillRect/>
          </a:stretch>
        </p:blipFill>
        <p:spPr>
          <a:xfrm>
            <a:off x="4286834" y="1764407"/>
            <a:ext cx="4675788" cy="4675788"/>
          </a:xfrm>
          <a:prstGeom prst="rect">
            <a:avLst/>
          </a:prstGeom>
        </p:spPr>
      </p:pic>
      <p:sp>
        <p:nvSpPr>
          <p:cNvPr id="5" name="Rectangle 1">
            <a:extLst>
              <a:ext uri="{FF2B5EF4-FFF2-40B4-BE49-F238E27FC236}">
                <a16:creationId xmlns:a16="http://schemas.microsoft.com/office/drawing/2014/main" id="{7C0AF907-BF57-4319-A6E7-13D93D1D4464}"/>
              </a:ext>
            </a:extLst>
          </p:cNvPr>
          <p:cNvSpPr>
            <a:spLocks noChangeArrowheads="1"/>
          </p:cNvSpPr>
          <p:nvPr/>
        </p:nvSpPr>
        <p:spPr bwMode="auto">
          <a:xfrm>
            <a:off x="455885" y="2111753"/>
            <a:ext cx="3794143" cy="1569660"/>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matplotlib.pyplot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import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seaborn </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as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 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set_theme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color_codes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1" u="none" strike="noStrike" cap="none" normalizeH="0" baseline="0" dirty="0">
                <a:ln>
                  <a:noFill/>
                </a:ln>
                <a:solidFill>
                  <a:srgbClr val="66D9EF"/>
                </a:solidFill>
                <a:effectLst/>
                <a:latin typeface="宋体" panose="02010600030101010101" pitchFamily="2" charset="-122"/>
                <a:ea typeface="宋体" panose="02010600030101010101" pitchFamily="2" charset="-122"/>
              </a:rPr>
              <a:t>True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penguins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load_dataset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"penguins"</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pairplot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(penguins)</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g </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pairplot</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(penguins,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diag_kind</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"kde"</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g.</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map_lower</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(sns.kdeplot,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levels</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AE81FF"/>
                </a:solidFill>
                <a:effectLst/>
                <a:latin typeface="宋体" panose="02010600030101010101" pitchFamily="2" charset="-122"/>
                <a:ea typeface="宋体" panose="02010600030101010101" pitchFamily="2" charset="-122"/>
              </a:rPr>
              <a:t>4</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color</a:t>
            </a:r>
            <a:r>
              <a:rPr kumimoji="0" lang="zh-CN" altLang="zh-CN" sz="1200" b="0" i="0" u="none" strike="noStrike" cap="none" normalizeH="0" baseline="0" dirty="0">
                <a:ln>
                  <a:noFill/>
                </a:ln>
                <a:solidFill>
                  <a:srgbClr val="F92672"/>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a:ln>
                  <a:noFill/>
                </a:ln>
                <a:solidFill>
                  <a:srgbClr val="E6DB74"/>
                </a:solidFill>
                <a:effectLst/>
                <a:latin typeface="宋体" panose="02010600030101010101" pitchFamily="2" charset="-122"/>
                <a:ea typeface="宋体" panose="02010600030101010101" pitchFamily="2" charset="-122"/>
              </a:rPr>
              <a:t>".2"</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plt.</a:t>
            </a:r>
            <a:r>
              <a:rPr kumimoji="0" lang="zh-CN" altLang="zh-CN" sz="1200" b="0" i="0" u="none" strike="noStrike" cap="none" normalizeH="0" baseline="0" dirty="0">
                <a:ln>
                  <a:noFill/>
                </a:ln>
                <a:solidFill>
                  <a:srgbClr val="66D9EF"/>
                </a:solidFill>
                <a:effectLst/>
                <a:latin typeface="宋体" panose="02010600030101010101" pitchFamily="2" charset="-122"/>
                <a:ea typeface="宋体" panose="02010600030101010101" pitchFamily="2" charset="-122"/>
              </a:rPr>
              <a:t>show</a:t>
            </a:r>
            <a:r>
              <a:rPr kumimoji="0" lang="zh-CN" altLang="zh-CN" sz="1200" b="0" i="0" u="none" strike="noStrike" cap="none" normalizeH="0" baseline="0" dirty="0">
                <a:ln>
                  <a:noFill/>
                </a:ln>
                <a:solidFill>
                  <a:srgbClr val="F8F8F2"/>
                </a:solidFill>
                <a:effectLst/>
                <a:latin typeface="宋体" panose="02010600030101010101" pitchFamily="2" charset="-122"/>
                <a:ea typeface="宋体" panose="02010600030101010101" pitchFamily="2" charset="-122"/>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a:hlinkClick r:id="rId4" action="ppaction://hlinkfile"/>
            <a:extLst>
              <a:ext uri="{FF2B5EF4-FFF2-40B4-BE49-F238E27FC236}">
                <a16:creationId xmlns:a16="http://schemas.microsoft.com/office/drawing/2014/main" id="{49807EE0-2038-4476-B615-BA20C7CE8DE9}"/>
              </a:ext>
            </a:extLst>
          </p:cNvPr>
          <p:cNvSpPr/>
          <p:nvPr/>
        </p:nvSpPr>
        <p:spPr>
          <a:xfrm>
            <a:off x="8374050" y="186719"/>
            <a:ext cx="609600" cy="318977"/>
          </a:xfrm>
          <a:prstGeom prst="rect">
            <a:avLst/>
          </a:prstGeom>
          <a:solidFill>
            <a:srgbClr val="6E1D18"/>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b="1" dirty="0"/>
              <a:t>代码</a:t>
            </a:r>
          </a:p>
        </p:txBody>
      </p:sp>
      <p:sp>
        <p:nvSpPr>
          <p:cNvPr id="10" name="矩形 9">
            <a:extLst>
              <a:ext uri="{FF2B5EF4-FFF2-40B4-BE49-F238E27FC236}">
                <a16:creationId xmlns:a16="http://schemas.microsoft.com/office/drawing/2014/main" id="{3028B8F3-589D-194D-990D-EB67A0166194}"/>
              </a:ext>
            </a:extLst>
          </p:cNvPr>
          <p:cNvSpPr/>
          <p:nvPr/>
        </p:nvSpPr>
        <p:spPr>
          <a:xfrm>
            <a:off x="444734" y="3795109"/>
            <a:ext cx="3830948" cy="738664"/>
          </a:xfrm>
          <a:prstGeom prst="rect">
            <a:avLst/>
          </a:prstGeom>
          <a:ln>
            <a:solidFill>
              <a:schemeClr val="accent4">
                <a:lumMod val="60000"/>
                <a:lumOff val="40000"/>
              </a:schemeClr>
            </a:solidFill>
          </a:ln>
        </p:spPr>
        <p:txBody>
          <a:bodyPr wrap="square">
            <a:spAutoFit/>
          </a:bodyPr>
          <a:lstStyle/>
          <a:p>
            <a:pPr marL="144000" indent="-144000">
              <a:buSzPct val="50000"/>
              <a:buFont typeface="Wingdings" pitchFamily="2" charset="2"/>
              <a:buChar char="l"/>
            </a:pPr>
            <a:r>
              <a:rPr lang="en-US" altLang="zh-CN" sz="1400" dirty="0" err="1">
                <a:solidFill>
                  <a:srgbClr val="00B050"/>
                </a:solidFill>
                <a:ea typeface="SimHei" panose="02010609060101010101" pitchFamily="49" charset="-122"/>
              </a:rPr>
              <a:t>diag_kind</a:t>
            </a:r>
            <a:r>
              <a:rPr lang="zh-CN" altLang="en-US" sz="1400" dirty="0">
                <a:solidFill>
                  <a:srgbClr val="00B050"/>
                </a:solidFill>
                <a:latin typeface="SimHei" panose="02010609060101010101" pitchFamily="49" charset="-122"/>
                <a:ea typeface="SimHei" panose="02010609060101010101" pitchFamily="49" charset="-122"/>
              </a:rPr>
              <a:t>作用：指定对角线处子图的类型，</a:t>
            </a:r>
            <a:r>
              <a:rPr lang="en-US" altLang="zh-CN" sz="1400" dirty="0" err="1">
                <a:solidFill>
                  <a:srgbClr val="00B050"/>
                </a:solidFill>
                <a:ea typeface="SimHei" panose="02010609060101010101" pitchFamily="49" charset="-122"/>
              </a:rPr>
              <a:t>kde</a:t>
            </a:r>
            <a:endParaRPr lang="en-US" altLang="zh-CN" sz="1400" dirty="0">
              <a:solidFill>
                <a:srgbClr val="00B050"/>
              </a:solidFill>
              <a:ea typeface="SimHei" panose="02010609060101010101" pitchFamily="49" charset="-122"/>
            </a:endParaRPr>
          </a:p>
          <a:p>
            <a:pPr marL="144000" indent="-144000">
              <a:buSzPct val="50000"/>
              <a:buFont typeface="Wingdings" pitchFamily="2" charset="2"/>
              <a:buChar char="l"/>
            </a:pPr>
            <a:r>
              <a:rPr lang="en-US" altLang="zh-CN" sz="1400" dirty="0" err="1">
                <a:solidFill>
                  <a:srgbClr val="00B050"/>
                </a:solidFill>
                <a:ea typeface="SimHei" panose="02010609060101010101" pitchFamily="49" charset="-122"/>
              </a:rPr>
              <a:t>kdeplot</a:t>
            </a:r>
            <a:r>
              <a:rPr lang="zh-CN" altLang="en-US" sz="1400" dirty="0">
                <a:solidFill>
                  <a:srgbClr val="00B050"/>
                </a:solidFill>
                <a:latin typeface="SimHei" panose="02010609060101010101" pitchFamily="49" charset="-122"/>
                <a:ea typeface="SimHei" panose="02010609060101010101" pitchFamily="49" charset="-122"/>
              </a:rPr>
              <a:t>：核密度估计图</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本例是二元的</a:t>
            </a:r>
          </a:p>
        </p:txBody>
      </p:sp>
      <p:sp>
        <p:nvSpPr>
          <p:cNvPr id="11" name="矩形 10">
            <a:extLst>
              <a:ext uri="{FF2B5EF4-FFF2-40B4-BE49-F238E27FC236}">
                <a16:creationId xmlns:a16="http://schemas.microsoft.com/office/drawing/2014/main" id="{F5AEDDEF-A2D8-B844-89DF-97CCF9E21660}"/>
              </a:ext>
            </a:extLst>
          </p:cNvPr>
          <p:cNvSpPr/>
          <p:nvPr/>
        </p:nvSpPr>
        <p:spPr>
          <a:xfrm>
            <a:off x="188976" y="6294467"/>
            <a:ext cx="6303329" cy="369332"/>
          </a:xfrm>
          <a:prstGeom prst="rect">
            <a:avLst/>
          </a:prstGeom>
        </p:spPr>
        <p:txBody>
          <a:bodyPr wrap="none">
            <a:spAutoFit/>
          </a:bodyPr>
          <a:lstStyle/>
          <a:p>
            <a:pPr marL="285750" indent="-285750">
              <a:buFont typeface="Wingdings" pitchFamily="2" charset="2"/>
              <a:buChar char="l"/>
            </a:pPr>
            <a:r>
              <a:rPr lang="en-US" altLang="zh-CN" dirty="0"/>
              <a:t>Seaborn</a:t>
            </a:r>
            <a:r>
              <a:rPr lang="zh-CN" altLang="en-US" dirty="0"/>
              <a:t>包的更多内容详见官网</a:t>
            </a:r>
            <a:r>
              <a:rPr lang="en-US" altLang="zh-CN" dirty="0"/>
              <a:t>✌️</a:t>
            </a:r>
            <a:r>
              <a:rPr lang="zh-CN" altLang="en-US" dirty="0"/>
              <a:t>：</a:t>
            </a:r>
            <a:r>
              <a:rPr lang="en" altLang="zh-CN" dirty="0"/>
              <a:t>http://</a:t>
            </a:r>
            <a:r>
              <a:rPr lang="en" altLang="zh-CN" dirty="0" err="1"/>
              <a:t>seaborn.pydata.org</a:t>
            </a:r>
            <a:endParaRPr lang="zh-CN" altLang="en-US" dirty="0"/>
          </a:p>
        </p:txBody>
      </p:sp>
    </p:spTree>
    <p:extLst>
      <p:ext uri="{BB962C8B-B14F-4D97-AF65-F5344CB8AC3E}">
        <p14:creationId xmlns:p14="http://schemas.microsoft.com/office/powerpoint/2010/main" val="873220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56426FF-B702-694D-B294-206BD09DA1D7}"/>
              </a:ext>
            </a:extLst>
          </p:cNvPr>
          <p:cNvSpPr>
            <a:spLocks noGrp="1"/>
          </p:cNvSpPr>
          <p:nvPr>
            <p:ph sz="quarter" idx="10"/>
          </p:nvPr>
        </p:nvSpPr>
        <p:spPr>
          <a:xfrm>
            <a:off x="814037" y="1936502"/>
            <a:ext cx="8052150" cy="4921498"/>
          </a:xfrm>
        </p:spPr>
        <p:txBody>
          <a:bodyPr>
            <a:normAutofit/>
          </a:bodyPr>
          <a:lstStyle/>
          <a:p>
            <a:pPr>
              <a:lnSpc>
                <a:spcPct val="200000"/>
              </a:lnSpc>
            </a:pPr>
            <a:r>
              <a:rPr kumimoji="1" lang="en" altLang="zh-CN" sz="3200" dirty="0">
                <a:latin typeface="Times New Roman" panose="02020603050405020304" pitchFamily="18" charset="0"/>
                <a:cs typeface="Times New Roman" panose="02020603050405020304" pitchFamily="18" charset="0"/>
              </a:rPr>
              <a:t>Matplotlib</a:t>
            </a:r>
            <a:r>
              <a:rPr kumimoji="1" lang="zh-CN" altLang="en-US" sz="3200" dirty="0">
                <a:latin typeface="+mn-ea"/>
              </a:rPr>
              <a:t>的使用</a:t>
            </a:r>
            <a:endParaRPr kumimoji="1" lang="en-US" altLang="zh-CN" sz="3200" dirty="0">
              <a:latin typeface="+mn-ea"/>
            </a:endParaRPr>
          </a:p>
          <a:p>
            <a:pPr>
              <a:lnSpc>
                <a:spcPct val="200000"/>
              </a:lnSpc>
            </a:pPr>
            <a:r>
              <a:rPr lang="en-US" altLang="zh-CN" sz="3200" dirty="0">
                <a:latin typeface="Times New Roman" panose="02020603050405020304" pitchFamily="18" charset="0"/>
                <a:cs typeface="Times New Roman" panose="02020603050405020304" pitchFamily="18" charset="0"/>
              </a:rPr>
              <a:t>Seaborn</a:t>
            </a:r>
            <a:r>
              <a:rPr lang="zh-CN" altLang="en-US" sz="3200" dirty="0">
                <a:latin typeface="+mn-ea"/>
              </a:rPr>
              <a:t>的使用</a:t>
            </a:r>
            <a:endParaRPr lang="en-US" altLang="zh-CN" sz="3200" dirty="0">
              <a:latin typeface="+mn-ea"/>
            </a:endParaRPr>
          </a:p>
          <a:p>
            <a:pPr>
              <a:lnSpc>
                <a:spcPct val="200000"/>
              </a:lnSpc>
            </a:pPr>
            <a:r>
              <a:rPr kumimoji="1" lang="zh-CN" altLang="en-US" sz="3200" dirty="0">
                <a:solidFill>
                  <a:srgbClr val="C00000"/>
                </a:solidFill>
                <a:latin typeface="+mn-ea"/>
              </a:rPr>
              <a:t>学术制图规范</a:t>
            </a:r>
          </a:p>
        </p:txBody>
      </p:sp>
      <p:sp>
        <p:nvSpPr>
          <p:cNvPr id="3" name="标题 2">
            <a:extLst>
              <a:ext uri="{FF2B5EF4-FFF2-40B4-BE49-F238E27FC236}">
                <a16:creationId xmlns:a16="http://schemas.microsoft.com/office/drawing/2014/main" id="{EECA23C1-9445-9F44-86B3-B947864A413D}"/>
              </a:ext>
            </a:extLst>
          </p:cNvPr>
          <p:cNvSpPr>
            <a:spLocks noGrp="1"/>
          </p:cNvSpPr>
          <p:nvPr>
            <p:ph type="title"/>
          </p:nvPr>
        </p:nvSpPr>
        <p:spPr/>
        <p:txBody>
          <a:bodyPr/>
          <a:lstStyle/>
          <a:p>
            <a:r>
              <a:rPr kumimoji="1" lang="zh-CN" altLang="en-US" dirty="0"/>
              <a:t>目录</a:t>
            </a:r>
          </a:p>
        </p:txBody>
      </p:sp>
    </p:spTree>
    <p:extLst>
      <p:ext uri="{BB962C8B-B14F-4D97-AF65-F5344CB8AC3E}">
        <p14:creationId xmlns:p14="http://schemas.microsoft.com/office/powerpoint/2010/main" val="1750394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pic>
        <p:nvPicPr>
          <p:cNvPr id="13" name="图片 12">
            <a:extLst>
              <a:ext uri="{FF2B5EF4-FFF2-40B4-BE49-F238E27FC236}">
                <a16:creationId xmlns:a16="http://schemas.microsoft.com/office/drawing/2014/main" id="{0660347A-7491-47AE-8E39-37007799C96E}"/>
              </a:ext>
            </a:extLst>
          </p:cNvPr>
          <p:cNvPicPr>
            <a:picLocks noChangeAspect="1"/>
          </p:cNvPicPr>
          <p:nvPr/>
        </p:nvPicPr>
        <p:blipFill>
          <a:blip r:embed="rId3"/>
          <a:stretch>
            <a:fillRect/>
          </a:stretch>
        </p:blipFill>
        <p:spPr>
          <a:xfrm>
            <a:off x="4768899" y="2243757"/>
            <a:ext cx="3855390" cy="4552256"/>
          </a:xfrm>
          <a:prstGeom prst="rect">
            <a:avLst/>
          </a:prstGeom>
        </p:spPr>
      </p:pic>
      <p:sp>
        <p:nvSpPr>
          <p:cNvPr id="15" name="文本框 14">
            <a:extLst>
              <a:ext uri="{FF2B5EF4-FFF2-40B4-BE49-F238E27FC236}">
                <a16:creationId xmlns:a16="http://schemas.microsoft.com/office/drawing/2014/main" id="{2E9F6773-076B-4239-846B-5D03787D658D}"/>
              </a:ext>
            </a:extLst>
          </p:cNvPr>
          <p:cNvSpPr txBox="1"/>
          <p:nvPr/>
        </p:nvSpPr>
        <p:spPr>
          <a:xfrm>
            <a:off x="460959" y="1566649"/>
            <a:ext cx="4307940" cy="338554"/>
          </a:xfrm>
          <a:prstGeom prst="rect">
            <a:avLst/>
          </a:prstGeom>
          <a:noFill/>
        </p:spPr>
        <p:txBody>
          <a:bodyPr wrap="square">
            <a:spAutoFit/>
          </a:bodyPr>
          <a:lstStyle/>
          <a:p>
            <a:r>
              <a:rPr lang="zh-CN" altLang="en-US" sz="1600" b="1" i="0" u="none" strike="noStrike" baseline="0" dirty="0">
                <a:solidFill>
                  <a:srgbClr val="231F20"/>
                </a:solidFill>
                <a:latin typeface="AdvP6EC0"/>
              </a:rPr>
              <a:t>期刊：</a:t>
            </a:r>
            <a:r>
              <a:rPr lang="en-US" altLang="zh-CN" sz="1600" b="1" i="0" u="none" strike="noStrike" baseline="0" dirty="0">
                <a:solidFill>
                  <a:srgbClr val="FF0000"/>
                </a:solidFill>
                <a:latin typeface="AdvP6EC0"/>
              </a:rPr>
              <a:t>Nature</a:t>
            </a:r>
            <a:r>
              <a:rPr lang="en-US" altLang="zh-CN" sz="1600" b="1" i="0" u="none" strike="noStrike" baseline="0" dirty="0">
                <a:solidFill>
                  <a:srgbClr val="231F20"/>
                </a:solidFill>
                <a:latin typeface="AdvP6EC0"/>
              </a:rPr>
              <a:t> machine intelligence</a:t>
            </a:r>
            <a:endParaRPr lang="zh-CN" altLang="en-US" sz="4400" b="1" dirty="0"/>
          </a:p>
        </p:txBody>
      </p:sp>
      <p:sp>
        <p:nvSpPr>
          <p:cNvPr id="17" name="文本框 16">
            <a:extLst>
              <a:ext uri="{FF2B5EF4-FFF2-40B4-BE49-F238E27FC236}">
                <a16:creationId xmlns:a16="http://schemas.microsoft.com/office/drawing/2014/main" id="{0C8F5D66-F844-4144-AB04-A0CDA03B36D9}"/>
              </a:ext>
            </a:extLst>
          </p:cNvPr>
          <p:cNvSpPr txBox="1"/>
          <p:nvPr/>
        </p:nvSpPr>
        <p:spPr>
          <a:xfrm>
            <a:off x="460959" y="1836516"/>
            <a:ext cx="8795937" cy="584775"/>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论文：</a:t>
            </a:r>
            <a:r>
              <a:rPr lang="en-US" altLang="zh-CN" dirty="0"/>
              <a:t>Protein function prediction is improved by creating synthetic feature samples with generative adversarial networks</a:t>
            </a:r>
            <a:endParaRPr lang="zh-CN" altLang="en-US" dirty="0"/>
          </a:p>
        </p:txBody>
      </p:sp>
      <p:pic>
        <p:nvPicPr>
          <p:cNvPr id="19" name="图片 18">
            <a:extLst>
              <a:ext uri="{FF2B5EF4-FFF2-40B4-BE49-F238E27FC236}">
                <a16:creationId xmlns:a16="http://schemas.microsoft.com/office/drawing/2014/main" id="{EEA0CEFE-D112-474C-90EF-13FB4A9550EC}"/>
              </a:ext>
            </a:extLst>
          </p:cNvPr>
          <p:cNvPicPr>
            <a:picLocks noChangeAspect="1"/>
          </p:cNvPicPr>
          <p:nvPr/>
        </p:nvPicPr>
        <p:blipFill>
          <a:blip r:embed="rId4"/>
          <a:stretch>
            <a:fillRect/>
          </a:stretch>
        </p:blipFill>
        <p:spPr>
          <a:xfrm>
            <a:off x="674568" y="2305744"/>
            <a:ext cx="3599095" cy="4552256"/>
          </a:xfrm>
          <a:prstGeom prst="rect">
            <a:avLst/>
          </a:prstGeom>
        </p:spPr>
      </p:pic>
    </p:spTree>
    <p:extLst>
      <p:ext uri="{BB962C8B-B14F-4D97-AF65-F5344CB8AC3E}">
        <p14:creationId xmlns:p14="http://schemas.microsoft.com/office/powerpoint/2010/main" val="2107829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5" name="文本框 14">
            <a:extLst>
              <a:ext uri="{FF2B5EF4-FFF2-40B4-BE49-F238E27FC236}">
                <a16:creationId xmlns:a16="http://schemas.microsoft.com/office/drawing/2014/main" id="{2E9F6773-076B-4239-846B-5D03787D658D}"/>
              </a:ext>
            </a:extLst>
          </p:cNvPr>
          <p:cNvSpPr txBox="1"/>
          <p:nvPr/>
        </p:nvSpPr>
        <p:spPr>
          <a:xfrm>
            <a:off x="460959" y="1566649"/>
            <a:ext cx="4307940" cy="338554"/>
          </a:xfrm>
          <a:prstGeom prst="rect">
            <a:avLst/>
          </a:prstGeom>
          <a:noFill/>
        </p:spPr>
        <p:txBody>
          <a:bodyPr wrap="square">
            <a:spAutoFit/>
          </a:bodyPr>
          <a:lstStyle/>
          <a:p>
            <a:r>
              <a:rPr lang="zh-CN" altLang="en-US" sz="1600" b="1" i="0" u="none" strike="noStrike" baseline="0" dirty="0">
                <a:solidFill>
                  <a:srgbClr val="231F20"/>
                </a:solidFill>
                <a:latin typeface="AdvP6EC0"/>
              </a:rPr>
              <a:t>期刊：</a:t>
            </a:r>
            <a:r>
              <a:rPr lang="en-US" altLang="zh-CN" sz="1600" b="1" i="0" u="none" strike="noStrike" baseline="0" dirty="0">
                <a:solidFill>
                  <a:srgbClr val="FF0000"/>
                </a:solidFill>
                <a:latin typeface="AdvP6EC0"/>
              </a:rPr>
              <a:t>Nature</a:t>
            </a:r>
            <a:r>
              <a:rPr lang="en-US" altLang="zh-CN" sz="1600" b="1" i="0" u="none" strike="noStrike" baseline="0" dirty="0">
                <a:solidFill>
                  <a:srgbClr val="231F20"/>
                </a:solidFill>
                <a:latin typeface="AdvP6EC0"/>
              </a:rPr>
              <a:t> machine intelligence</a:t>
            </a:r>
            <a:endParaRPr lang="zh-CN" altLang="en-US" sz="4400" b="1" dirty="0"/>
          </a:p>
        </p:txBody>
      </p:sp>
      <p:sp>
        <p:nvSpPr>
          <p:cNvPr id="17" name="文本框 16">
            <a:extLst>
              <a:ext uri="{FF2B5EF4-FFF2-40B4-BE49-F238E27FC236}">
                <a16:creationId xmlns:a16="http://schemas.microsoft.com/office/drawing/2014/main" id="{0C8F5D66-F844-4144-AB04-A0CDA03B36D9}"/>
              </a:ext>
            </a:extLst>
          </p:cNvPr>
          <p:cNvSpPr txBox="1"/>
          <p:nvPr/>
        </p:nvSpPr>
        <p:spPr>
          <a:xfrm>
            <a:off x="460959" y="1836516"/>
            <a:ext cx="8795937" cy="584775"/>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论文：</a:t>
            </a:r>
            <a:r>
              <a:rPr lang="en-US" altLang="zh-CN" dirty="0"/>
              <a:t>Protein function prediction is improved by creating synthetic feature samples with generative adversarial networks</a:t>
            </a:r>
            <a:endParaRPr lang="zh-CN" altLang="en-US" dirty="0"/>
          </a:p>
        </p:txBody>
      </p:sp>
      <p:pic>
        <p:nvPicPr>
          <p:cNvPr id="4" name="图片 3">
            <a:extLst>
              <a:ext uri="{FF2B5EF4-FFF2-40B4-BE49-F238E27FC236}">
                <a16:creationId xmlns:a16="http://schemas.microsoft.com/office/drawing/2014/main" id="{9C6235A8-7DDB-48D3-9882-1D440AC0CC9B}"/>
              </a:ext>
            </a:extLst>
          </p:cNvPr>
          <p:cNvPicPr>
            <a:picLocks noChangeAspect="1"/>
          </p:cNvPicPr>
          <p:nvPr/>
        </p:nvPicPr>
        <p:blipFill>
          <a:blip r:embed="rId3"/>
          <a:stretch>
            <a:fillRect/>
          </a:stretch>
        </p:blipFill>
        <p:spPr>
          <a:xfrm>
            <a:off x="549498" y="2421291"/>
            <a:ext cx="2953555" cy="4307868"/>
          </a:xfrm>
          <a:prstGeom prst="rect">
            <a:avLst/>
          </a:prstGeom>
        </p:spPr>
      </p:pic>
      <p:pic>
        <p:nvPicPr>
          <p:cNvPr id="6" name="图片 5">
            <a:extLst>
              <a:ext uri="{FF2B5EF4-FFF2-40B4-BE49-F238E27FC236}">
                <a16:creationId xmlns:a16="http://schemas.microsoft.com/office/drawing/2014/main" id="{8CE26D6C-B299-4B89-8C04-54A52876C58C}"/>
              </a:ext>
            </a:extLst>
          </p:cNvPr>
          <p:cNvPicPr>
            <a:picLocks noChangeAspect="1"/>
          </p:cNvPicPr>
          <p:nvPr/>
        </p:nvPicPr>
        <p:blipFill>
          <a:blip r:embed="rId4"/>
          <a:stretch>
            <a:fillRect/>
          </a:stretch>
        </p:blipFill>
        <p:spPr>
          <a:xfrm>
            <a:off x="3823412" y="2421291"/>
            <a:ext cx="4918995" cy="4240923"/>
          </a:xfrm>
          <a:prstGeom prst="rect">
            <a:avLst/>
          </a:prstGeom>
        </p:spPr>
      </p:pic>
    </p:spTree>
    <p:extLst>
      <p:ext uri="{BB962C8B-B14F-4D97-AF65-F5344CB8AC3E}">
        <p14:creationId xmlns:p14="http://schemas.microsoft.com/office/powerpoint/2010/main" val="2712279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5" name="文本框 14">
            <a:extLst>
              <a:ext uri="{FF2B5EF4-FFF2-40B4-BE49-F238E27FC236}">
                <a16:creationId xmlns:a16="http://schemas.microsoft.com/office/drawing/2014/main" id="{2E9F6773-076B-4239-846B-5D03787D658D}"/>
              </a:ext>
            </a:extLst>
          </p:cNvPr>
          <p:cNvSpPr txBox="1"/>
          <p:nvPr/>
        </p:nvSpPr>
        <p:spPr>
          <a:xfrm>
            <a:off x="460959" y="1566649"/>
            <a:ext cx="4307940" cy="338554"/>
          </a:xfrm>
          <a:prstGeom prst="rect">
            <a:avLst/>
          </a:prstGeom>
          <a:noFill/>
        </p:spPr>
        <p:txBody>
          <a:bodyPr wrap="square">
            <a:spAutoFit/>
          </a:bodyPr>
          <a:lstStyle/>
          <a:p>
            <a:r>
              <a:rPr lang="zh-CN" altLang="en-US" sz="1600" b="1" i="0" u="none" strike="noStrike" baseline="0" dirty="0">
                <a:solidFill>
                  <a:srgbClr val="231F20"/>
                </a:solidFill>
                <a:latin typeface="AdvP6EC0"/>
              </a:rPr>
              <a:t>期刊：</a:t>
            </a:r>
            <a:r>
              <a:rPr lang="en-US" altLang="zh-CN" sz="1600" b="1" i="0" u="none" strike="noStrike" baseline="0" dirty="0">
                <a:solidFill>
                  <a:srgbClr val="FF0000"/>
                </a:solidFill>
                <a:latin typeface="AdvP6EC0"/>
              </a:rPr>
              <a:t>Nature</a:t>
            </a:r>
            <a:r>
              <a:rPr lang="en-US" altLang="zh-CN" sz="1600" b="1" i="0" u="none" strike="noStrike" baseline="0" dirty="0">
                <a:solidFill>
                  <a:srgbClr val="231F20"/>
                </a:solidFill>
                <a:latin typeface="AdvP6EC0"/>
              </a:rPr>
              <a:t> machine intelligence</a:t>
            </a:r>
            <a:endParaRPr lang="zh-CN" altLang="en-US" sz="4400" b="1" dirty="0"/>
          </a:p>
        </p:txBody>
      </p:sp>
      <p:sp>
        <p:nvSpPr>
          <p:cNvPr id="17" name="文本框 16">
            <a:extLst>
              <a:ext uri="{FF2B5EF4-FFF2-40B4-BE49-F238E27FC236}">
                <a16:creationId xmlns:a16="http://schemas.microsoft.com/office/drawing/2014/main" id="{0C8F5D66-F844-4144-AB04-A0CDA03B36D9}"/>
              </a:ext>
            </a:extLst>
          </p:cNvPr>
          <p:cNvSpPr txBox="1"/>
          <p:nvPr/>
        </p:nvSpPr>
        <p:spPr>
          <a:xfrm>
            <a:off x="460959" y="1836516"/>
            <a:ext cx="8795937" cy="584775"/>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论文：</a:t>
            </a:r>
            <a:r>
              <a:rPr lang="en-US" altLang="zh-CN" dirty="0"/>
              <a:t>Protein function prediction is improved by creating synthetic feature samples with generative adversarial networks</a:t>
            </a:r>
            <a:endParaRPr lang="zh-CN" altLang="en-US" dirty="0"/>
          </a:p>
        </p:txBody>
      </p:sp>
      <p:pic>
        <p:nvPicPr>
          <p:cNvPr id="5" name="图片 4">
            <a:extLst>
              <a:ext uri="{FF2B5EF4-FFF2-40B4-BE49-F238E27FC236}">
                <a16:creationId xmlns:a16="http://schemas.microsoft.com/office/drawing/2014/main" id="{813A8F8D-968C-4CDB-B8CC-4AFD826B5920}"/>
              </a:ext>
            </a:extLst>
          </p:cNvPr>
          <p:cNvPicPr>
            <a:picLocks noChangeAspect="1"/>
          </p:cNvPicPr>
          <p:nvPr/>
        </p:nvPicPr>
        <p:blipFill>
          <a:blip r:embed="rId3"/>
          <a:stretch>
            <a:fillRect/>
          </a:stretch>
        </p:blipFill>
        <p:spPr>
          <a:xfrm>
            <a:off x="21602" y="2623648"/>
            <a:ext cx="5033895" cy="3902822"/>
          </a:xfrm>
          <a:prstGeom prst="rect">
            <a:avLst/>
          </a:prstGeom>
        </p:spPr>
      </p:pic>
      <p:pic>
        <p:nvPicPr>
          <p:cNvPr id="8" name="图片 7">
            <a:extLst>
              <a:ext uri="{FF2B5EF4-FFF2-40B4-BE49-F238E27FC236}">
                <a16:creationId xmlns:a16="http://schemas.microsoft.com/office/drawing/2014/main" id="{B32B65F0-2EBA-4446-8237-0E3C86F9FF21}"/>
              </a:ext>
            </a:extLst>
          </p:cNvPr>
          <p:cNvPicPr>
            <a:picLocks noChangeAspect="1"/>
          </p:cNvPicPr>
          <p:nvPr/>
        </p:nvPicPr>
        <p:blipFill>
          <a:blip r:embed="rId4"/>
          <a:stretch>
            <a:fillRect/>
          </a:stretch>
        </p:blipFill>
        <p:spPr>
          <a:xfrm>
            <a:off x="5033895" y="2144593"/>
            <a:ext cx="4088503" cy="4584234"/>
          </a:xfrm>
          <a:prstGeom prst="rect">
            <a:avLst/>
          </a:prstGeom>
        </p:spPr>
      </p:pic>
    </p:spTree>
    <p:extLst>
      <p:ext uri="{BB962C8B-B14F-4D97-AF65-F5344CB8AC3E}">
        <p14:creationId xmlns:p14="http://schemas.microsoft.com/office/powerpoint/2010/main" val="2333400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5" name="文本框 14">
            <a:extLst>
              <a:ext uri="{FF2B5EF4-FFF2-40B4-BE49-F238E27FC236}">
                <a16:creationId xmlns:a16="http://schemas.microsoft.com/office/drawing/2014/main" id="{2E9F6773-076B-4239-846B-5D03787D658D}"/>
              </a:ext>
            </a:extLst>
          </p:cNvPr>
          <p:cNvSpPr txBox="1"/>
          <p:nvPr/>
        </p:nvSpPr>
        <p:spPr>
          <a:xfrm>
            <a:off x="460959" y="1566649"/>
            <a:ext cx="4307940" cy="338554"/>
          </a:xfrm>
          <a:prstGeom prst="rect">
            <a:avLst/>
          </a:prstGeom>
          <a:noFill/>
        </p:spPr>
        <p:txBody>
          <a:bodyPr wrap="square">
            <a:spAutoFit/>
          </a:bodyPr>
          <a:lstStyle/>
          <a:p>
            <a:r>
              <a:rPr lang="zh-CN" altLang="en-US" sz="1600" b="1" i="0" u="none" strike="noStrike" baseline="0" dirty="0">
                <a:solidFill>
                  <a:srgbClr val="231F20"/>
                </a:solidFill>
                <a:latin typeface="AdvP6EC0"/>
              </a:rPr>
              <a:t>期刊：</a:t>
            </a:r>
            <a:r>
              <a:rPr lang="en-US" altLang="zh-CN" sz="1600" b="1" i="0" u="none" strike="noStrike" baseline="0" dirty="0">
                <a:solidFill>
                  <a:srgbClr val="FF0000"/>
                </a:solidFill>
                <a:latin typeface="AdvP6EC0"/>
              </a:rPr>
              <a:t>Nature</a:t>
            </a:r>
            <a:r>
              <a:rPr lang="en-US" altLang="zh-CN" sz="1600" b="1" i="0" u="none" strike="noStrike" baseline="0" dirty="0">
                <a:solidFill>
                  <a:srgbClr val="231F20"/>
                </a:solidFill>
                <a:latin typeface="AdvP6EC0"/>
              </a:rPr>
              <a:t> machine intelligence</a:t>
            </a:r>
            <a:endParaRPr lang="zh-CN" altLang="en-US" sz="4400" b="1" dirty="0"/>
          </a:p>
        </p:txBody>
      </p:sp>
      <p:sp>
        <p:nvSpPr>
          <p:cNvPr id="17" name="文本框 16">
            <a:extLst>
              <a:ext uri="{FF2B5EF4-FFF2-40B4-BE49-F238E27FC236}">
                <a16:creationId xmlns:a16="http://schemas.microsoft.com/office/drawing/2014/main" id="{0C8F5D66-F844-4144-AB04-A0CDA03B36D9}"/>
              </a:ext>
            </a:extLst>
          </p:cNvPr>
          <p:cNvSpPr txBox="1"/>
          <p:nvPr/>
        </p:nvSpPr>
        <p:spPr>
          <a:xfrm>
            <a:off x="460959" y="1836516"/>
            <a:ext cx="8795937" cy="584775"/>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论文：</a:t>
            </a:r>
            <a:r>
              <a:rPr lang="en-US" altLang="zh-CN" dirty="0"/>
              <a:t>Protein function prediction is improved by creating synthetic feature samples with generative adversarial networks</a:t>
            </a:r>
            <a:endParaRPr lang="zh-CN" altLang="en-US" dirty="0"/>
          </a:p>
        </p:txBody>
      </p:sp>
      <p:pic>
        <p:nvPicPr>
          <p:cNvPr id="4" name="图片 3">
            <a:extLst>
              <a:ext uri="{FF2B5EF4-FFF2-40B4-BE49-F238E27FC236}">
                <a16:creationId xmlns:a16="http://schemas.microsoft.com/office/drawing/2014/main" id="{A0EBEA5B-DF80-4FDA-AF02-7A2B6D1AE973}"/>
              </a:ext>
            </a:extLst>
          </p:cNvPr>
          <p:cNvPicPr>
            <a:picLocks noChangeAspect="1"/>
          </p:cNvPicPr>
          <p:nvPr/>
        </p:nvPicPr>
        <p:blipFill>
          <a:blip r:embed="rId3"/>
          <a:stretch>
            <a:fillRect/>
          </a:stretch>
        </p:blipFill>
        <p:spPr>
          <a:xfrm>
            <a:off x="4768899" y="2271080"/>
            <a:ext cx="3837521" cy="4449370"/>
          </a:xfrm>
          <a:prstGeom prst="rect">
            <a:avLst/>
          </a:prstGeom>
        </p:spPr>
      </p:pic>
      <p:pic>
        <p:nvPicPr>
          <p:cNvPr id="7" name="图片 6">
            <a:extLst>
              <a:ext uri="{FF2B5EF4-FFF2-40B4-BE49-F238E27FC236}">
                <a16:creationId xmlns:a16="http://schemas.microsoft.com/office/drawing/2014/main" id="{B0E94EA9-7AAD-4D10-AA8C-6BFEA44F0389}"/>
              </a:ext>
            </a:extLst>
          </p:cNvPr>
          <p:cNvPicPr>
            <a:picLocks noChangeAspect="1"/>
          </p:cNvPicPr>
          <p:nvPr/>
        </p:nvPicPr>
        <p:blipFill>
          <a:blip r:embed="rId4"/>
          <a:stretch>
            <a:fillRect/>
          </a:stretch>
        </p:blipFill>
        <p:spPr>
          <a:xfrm>
            <a:off x="214593" y="2421291"/>
            <a:ext cx="4424009" cy="4299159"/>
          </a:xfrm>
          <a:prstGeom prst="rect">
            <a:avLst/>
          </a:prstGeom>
        </p:spPr>
      </p:pic>
    </p:spTree>
    <p:extLst>
      <p:ext uri="{BB962C8B-B14F-4D97-AF65-F5344CB8AC3E}">
        <p14:creationId xmlns:p14="http://schemas.microsoft.com/office/powerpoint/2010/main" val="2927381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0" name="文本框 9">
            <a:extLst>
              <a:ext uri="{FF2B5EF4-FFF2-40B4-BE49-F238E27FC236}">
                <a16:creationId xmlns:a16="http://schemas.microsoft.com/office/drawing/2014/main" id="{8C28E23C-E319-44E1-9773-9E1435E72065}"/>
              </a:ext>
            </a:extLst>
          </p:cNvPr>
          <p:cNvSpPr txBox="1"/>
          <p:nvPr/>
        </p:nvSpPr>
        <p:spPr>
          <a:xfrm>
            <a:off x="473898" y="1560704"/>
            <a:ext cx="7845854" cy="830997"/>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期刊：</a:t>
            </a:r>
            <a:r>
              <a:rPr lang="en-US" altLang="zh-CN" dirty="0">
                <a:solidFill>
                  <a:srgbClr val="FF0000"/>
                </a:solidFill>
              </a:rPr>
              <a:t>IEEE TRANSACTIONS </a:t>
            </a:r>
            <a:r>
              <a:rPr lang="en-US" altLang="zh-CN" dirty="0"/>
              <a:t>ON PATTERN ANALYSIS AND MACHINE INTELLIGENCE</a:t>
            </a:r>
          </a:p>
          <a:p>
            <a:pPr algn="l"/>
            <a:r>
              <a:rPr lang="zh-CN" altLang="en-US" dirty="0"/>
              <a:t>论文：</a:t>
            </a:r>
            <a:r>
              <a:rPr lang="en-US" altLang="zh-CN" dirty="0"/>
              <a:t>Unsupervised Deep Visual-Inertial Odometry with Online Error Correction for RGB-D Imagery</a:t>
            </a:r>
            <a:endParaRPr lang="zh-CN" altLang="en-US" dirty="0"/>
          </a:p>
        </p:txBody>
      </p:sp>
      <p:pic>
        <p:nvPicPr>
          <p:cNvPr id="4" name="图片 3">
            <a:extLst>
              <a:ext uri="{FF2B5EF4-FFF2-40B4-BE49-F238E27FC236}">
                <a16:creationId xmlns:a16="http://schemas.microsoft.com/office/drawing/2014/main" id="{212DF1AF-88AD-4317-93D9-1C42DAEEF478}"/>
              </a:ext>
            </a:extLst>
          </p:cNvPr>
          <p:cNvPicPr>
            <a:picLocks noChangeAspect="1"/>
          </p:cNvPicPr>
          <p:nvPr/>
        </p:nvPicPr>
        <p:blipFill>
          <a:blip r:embed="rId3"/>
          <a:stretch>
            <a:fillRect/>
          </a:stretch>
        </p:blipFill>
        <p:spPr>
          <a:xfrm>
            <a:off x="989332" y="2265768"/>
            <a:ext cx="3011426" cy="4401063"/>
          </a:xfrm>
          <a:prstGeom prst="rect">
            <a:avLst/>
          </a:prstGeom>
        </p:spPr>
      </p:pic>
      <p:pic>
        <p:nvPicPr>
          <p:cNvPr id="8" name="图片 7">
            <a:extLst>
              <a:ext uri="{FF2B5EF4-FFF2-40B4-BE49-F238E27FC236}">
                <a16:creationId xmlns:a16="http://schemas.microsoft.com/office/drawing/2014/main" id="{58F1B012-E82D-4AF1-964B-49F07A79446E}"/>
              </a:ext>
            </a:extLst>
          </p:cNvPr>
          <p:cNvPicPr>
            <a:picLocks noChangeAspect="1"/>
          </p:cNvPicPr>
          <p:nvPr/>
        </p:nvPicPr>
        <p:blipFill>
          <a:blip r:embed="rId4"/>
          <a:stretch>
            <a:fillRect/>
          </a:stretch>
        </p:blipFill>
        <p:spPr>
          <a:xfrm>
            <a:off x="4516192" y="2104531"/>
            <a:ext cx="4012352" cy="4620386"/>
          </a:xfrm>
          <a:prstGeom prst="rect">
            <a:avLst/>
          </a:prstGeom>
        </p:spPr>
      </p:pic>
    </p:spTree>
    <p:extLst>
      <p:ext uri="{BB962C8B-B14F-4D97-AF65-F5344CB8AC3E}">
        <p14:creationId xmlns:p14="http://schemas.microsoft.com/office/powerpoint/2010/main" val="2280869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0" name="文本框 9">
            <a:extLst>
              <a:ext uri="{FF2B5EF4-FFF2-40B4-BE49-F238E27FC236}">
                <a16:creationId xmlns:a16="http://schemas.microsoft.com/office/drawing/2014/main" id="{8C28E23C-E319-44E1-9773-9E1435E72065}"/>
              </a:ext>
            </a:extLst>
          </p:cNvPr>
          <p:cNvSpPr txBox="1"/>
          <p:nvPr/>
        </p:nvSpPr>
        <p:spPr>
          <a:xfrm>
            <a:off x="473898" y="1560704"/>
            <a:ext cx="7845854" cy="830997"/>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期刊：</a:t>
            </a:r>
            <a:r>
              <a:rPr lang="en-US" altLang="zh-CN" dirty="0">
                <a:solidFill>
                  <a:srgbClr val="FF0000"/>
                </a:solidFill>
              </a:rPr>
              <a:t>IEEE TRANSACTIONS </a:t>
            </a:r>
            <a:r>
              <a:rPr lang="en-US" altLang="zh-CN" dirty="0"/>
              <a:t>ON PATTERN ANALYSIS AND MACHINE INTELLIGENCE</a:t>
            </a:r>
          </a:p>
          <a:p>
            <a:pPr algn="l"/>
            <a:r>
              <a:rPr lang="zh-CN" altLang="en-US" dirty="0"/>
              <a:t>论文：</a:t>
            </a:r>
            <a:r>
              <a:rPr lang="en-US" altLang="zh-CN" dirty="0"/>
              <a:t>Unsupervised Deep Visual-Inertial Odometry with Online Error Correction for RGB-D Imagery</a:t>
            </a:r>
            <a:endParaRPr lang="zh-CN" altLang="en-US" dirty="0"/>
          </a:p>
        </p:txBody>
      </p:sp>
      <p:pic>
        <p:nvPicPr>
          <p:cNvPr id="6" name="图片 5">
            <a:extLst>
              <a:ext uri="{FF2B5EF4-FFF2-40B4-BE49-F238E27FC236}">
                <a16:creationId xmlns:a16="http://schemas.microsoft.com/office/drawing/2014/main" id="{906DEA0E-38A3-4D20-8EFA-312C0A23EDD6}"/>
              </a:ext>
            </a:extLst>
          </p:cNvPr>
          <p:cNvPicPr>
            <a:picLocks noChangeAspect="1"/>
          </p:cNvPicPr>
          <p:nvPr/>
        </p:nvPicPr>
        <p:blipFill>
          <a:blip r:embed="rId3"/>
          <a:stretch>
            <a:fillRect/>
          </a:stretch>
        </p:blipFill>
        <p:spPr>
          <a:xfrm>
            <a:off x="1455246" y="2183724"/>
            <a:ext cx="6233507" cy="4565152"/>
          </a:xfrm>
          <a:prstGeom prst="rect">
            <a:avLst/>
          </a:prstGeom>
        </p:spPr>
      </p:pic>
    </p:spTree>
    <p:extLst>
      <p:ext uri="{BB962C8B-B14F-4D97-AF65-F5344CB8AC3E}">
        <p14:creationId xmlns:p14="http://schemas.microsoft.com/office/powerpoint/2010/main" val="2694755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SCI</a:t>
            </a:r>
            <a:r>
              <a:rPr lang="zh-CN" altLang="en-US" dirty="0">
                <a:latin typeface="Times New Roman" panose="02020603050405020304" pitchFamily="18" charset="0"/>
                <a:ea typeface="黑体" panose="02010609060101010101" pitchFamily="49" charset="-122"/>
              </a:rPr>
              <a:t>期刊制图展示</a:t>
            </a:r>
          </a:p>
        </p:txBody>
      </p:sp>
      <p:sp>
        <p:nvSpPr>
          <p:cNvPr id="10" name="文本框 9">
            <a:extLst>
              <a:ext uri="{FF2B5EF4-FFF2-40B4-BE49-F238E27FC236}">
                <a16:creationId xmlns:a16="http://schemas.microsoft.com/office/drawing/2014/main" id="{8C28E23C-E319-44E1-9773-9E1435E72065}"/>
              </a:ext>
            </a:extLst>
          </p:cNvPr>
          <p:cNvSpPr txBox="1"/>
          <p:nvPr/>
        </p:nvSpPr>
        <p:spPr>
          <a:xfrm>
            <a:off x="473898" y="1560704"/>
            <a:ext cx="7845854" cy="830997"/>
          </a:xfrm>
          <a:prstGeom prst="rect">
            <a:avLst/>
          </a:prstGeom>
          <a:noFill/>
        </p:spPr>
        <p:txBody>
          <a:bodyPr wrap="square">
            <a:spAutoFit/>
          </a:bodyPr>
          <a:lstStyle>
            <a:defPPr>
              <a:defRPr lang="zh-CN"/>
            </a:defPPr>
            <a:lvl1pPr>
              <a:defRPr sz="1600" b="1" i="0" u="none" strike="noStrike" baseline="0">
                <a:solidFill>
                  <a:srgbClr val="231F20"/>
                </a:solidFill>
                <a:latin typeface="AdvP6EC0"/>
              </a:defRPr>
            </a:lvl1pPr>
          </a:lstStyle>
          <a:p>
            <a:r>
              <a:rPr lang="zh-CN" altLang="en-US" dirty="0"/>
              <a:t>期刊：</a:t>
            </a:r>
            <a:r>
              <a:rPr lang="en-US" altLang="zh-CN" dirty="0">
                <a:solidFill>
                  <a:srgbClr val="FF0000"/>
                </a:solidFill>
              </a:rPr>
              <a:t>IEEE TRANSACTIONS </a:t>
            </a:r>
            <a:r>
              <a:rPr lang="en-US" altLang="zh-CN" dirty="0"/>
              <a:t>ON PATTERN ANALYSIS AND MACHINE INTELLIGENCE</a:t>
            </a:r>
          </a:p>
          <a:p>
            <a:pPr algn="l"/>
            <a:r>
              <a:rPr lang="zh-CN" altLang="en-US" dirty="0"/>
              <a:t>论文：</a:t>
            </a:r>
            <a:r>
              <a:rPr lang="en-US" altLang="zh-CN" dirty="0"/>
              <a:t>Unsupervised Deep Visual-Inertial Odometry with Online Error Correction for RGB-D Imagery</a:t>
            </a:r>
            <a:endParaRPr lang="zh-CN" altLang="en-US" dirty="0"/>
          </a:p>
        </p:txBody>
      </p:sp>
      <p:pic>
        <p:nvPicPr>
          <p:cNvPr id="9" name="图片 8">
            <a:extLst>
              <a:ext uri="{FF2B5EF4-FFF2-40B4-BE49-F238E27FC236}">
                <a16:creationId xmlns:a16="http://schemas.microsoft.com/office/drawing/2014/main" id="{28252212-2F3B-4E17-BD3A-78EB46D88C27}"/>
              </a:ext>
            </a:extLst>
          </p:cNvPr>
          <p:cNvPicPr>
            <a:picLocks noChangeAspect="1"/>
          </p:cNvPicPr>
          <p:nvPr/>
        </p:nvPicPr>
        <p:blipFill>
          <a:blip r:embed="rId3"/>
          <a:stretch>
            <a:fillRect/>
          </a:stretch>
        </p:blipFill>
        <p:spPr>
          <a:xfrm>
            <a:off x="412457" y="2571368"/>
            <a:ext cx="8060157" cy="3863775"/>
          </a:xfrm>
          <a:prstGeom prst="rect">
            <a:avLst/>
          </a:prstGeom>
        </p:spPr>
      </p:pic>
    </p:spTree>
    <p:extLst>
      <p:ext uri="{BB962C8B-B14F-4D97-AF65-F5344CB8AC3E}">
        <p14:creationId xmlns:p14="http://schemas.microsoft.com/office/powerpoint/2010/main" val="105486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56426FF-B702-694D-B294-206BD09DA1D7}"/>
              </a:ext>
            </a:extLst>
          </p:cNvPr>
          <p:cNvSpPr>
            <a:spLocks noGrp="1"/>
          </p:cNvSpPr>
          <p:nvPr>
            <p:ph sz="quarter" idx="10"/>
          </p:nvPr>
        </p:nvSpPr>
        <p:spPr>
          <a:xfrm>
            <a:off x="814037" y="1936502"/>
            <a:ext cx="8052150" cy="4921498"/>
          </a:xfrm>
        </p:spPr>
        <p:txBody>
          <a:bodyPr>
            <a:normAutofit/>
          </a:bodyPr>
          <a:lstStyle/>
          <a:p>
            <a:pPr>
              <a:lnSpc>
                <a:spcPct val="200000"/>
              </a:lnSpc>
            </a:pPr>
            <a:r>
              <a:rPr kumimoji="1" lang="en" altLang="zh-CN" sz="3200" dirty="0">
                <a:solidFill>
                  <a:srgbClr val="C00000"/>
                </a:solidFill>
                <a:latin typeface="Times New Roman" panose="02020603050405020304" pitchFamily="18" charset="0"/>
                <a:cs typeface="Times New Roman" panose="02020603050405020304" pitchFamily="18" charset="0"/>
              </a:rPr>
              <a:t>Matplotlib</a:t>
            </a:r>
            <a:r>
              <a:rPr kumimoji="1" lang="zh-CN" altLang="en-US" sz="3200" dirty="0">
                <a:solidFill>
                  <a:srgbClr val="C00000"/>
                </a:solidFill>
                <a:latin typeface="+mn-ea"/>
              </a:rPr>
              <a:t>的使用</a:t>
            </a:r>
            <a:endParaRPr kumimoji="1" lang="en-US" altLang="zh-CN" sz="3200" dirty="0">
              <a:solidFill>
                <a:srgbClr val="C00000"/>
              </a:solidFill>
              <a:latin typeface="+mn-ea"/>
            </a:endParaRPr>
          </a:p>
          <a:p>
            <a:pPr>
              <a:lnSpc>
                <a:spcPct val="200000"/>
              </a:lnSpc>
            </a:pPr>
            <a:r>
              <a:rPr lang="en-US" altLang="zh-CN" sz="3200" dirty="0">
                <a:latin typeface="Times New Roman" panose="02020603050405020304" pitchFamily="18" charset="0"/>
                <a:cs typeface="Times New Roman" panose="02020603050405020304" pitchFamily="18" charset="0"/>
              </a:rPr>
              <a:t>Seaborn</a:t>
            </a:r>
            <a:r>
              <a:rPr lang="zh-CN" altLang="en-US" sz="3200" dirty="0">
                <a:latin typeface="+mn-ea"/>
              </a:rPr>
              <a:t>的使用</a:t>
            </a:r>
            <a:endParaRPr lang="en-US" altLang="zh-CN" sz="3200" dirty="0">
              <a:latin typeface="+mn-ea"/>
            </a:endParaRPr>
          </a:p>
          <a:p>
            <a:pPr>
              <a:lnSpc>
                <a:spcPct val="200000"/>
              </a:lnSpc>
            </a:pPr>
            <a:r>
              <a:rPr kumimoji="1" lang="zh-CN" altLang="en-US" sz="3200" dirty="0">
                <a:latin typeface="+mn-ea"/>
              </a:rPr>
              <a:t>学术制图规范</a:t>
            </a:r>
          </a:p>
        </p:txBody>
      </p:sp>
      <p:sp>
        <p:nvSpPr>
          <p:cNvPr id="3" name="标题 2">
            <a:extLst>
              <a:ext uri="{FF2B5EF4-FFF2-40B4-BE49-F238E27FC236}">
                <a16:creationId xmlns:a16="http://schemas.microsoft.com/office/drawing/2014/main" id="{EECA23C1-9445-9F44-86B3-B947864A413D}"/>
              </a:ext>
            </a:extLst>
          </p:cNvPr>
          <p:cNvSpPr>
            <a:spLocks noGrp="1"/>
          </p:cNvSpPr>
          <p:nvPr>
            <p:ph type="title"/>
          </p:nvPr>
        </p:nvSpPr>
        <p:spPr/>
        <p:txBody>
          <a:bodyPr/>
          <a:lstStyle/>
          <a:p>
            <a:r>
              <a:rPr kumimoji="1" lang="zh-CN" altLang="en-US" dirty="0"/>
              <a:t>目录</a:t>
            </a:r>
          </a:p>
        </p:txBody>
      </p:sp>
    </p:spTree>
    <p:extLst>
      <p:ext uri="{BB962C8B-B14F-4D97-AF65-F5344CB8AC3E}">
        <p14:creationId xmlns:p14="http://schemas.microsoft.com/office/powerpoint/2010/main" val="889705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sp>
        <p:nvSpPr>
          <p:cNvPr id="6" name="文本框 5">
            <a:extLst>
              <a:ext uri="{FF2B5EF4-FFF2-40B4-BE49-F238E27FC236}">
                <a16:creationId xmlns:a16="http://schemas.microsoft.com/office/drawing/2014/main" id="{52B3A89C-9507-41ED-A3F2-39AA9695928B}"/>
              </a:ext>
            </a:extLst>
          </p:cNvPr>
          <p:cNvSpPr txBox="1"/>
          <p:nvPr/>
        </p:nvSpPr>
        <p:spPr>
          <a:xfrm>
            <a:off x="177176" y="1585870"/>
            <a:ext cx="8689012" cy="1200329"/>
          </a:xfrm>
          <a:prstGeom prst="rect">
            <a:avLst/>
          </a:prstGeom>
          <a:noFill/>
        </p:spPr>
        <p:txBody>
          <a:bodyPr wrap="square">
            <a:spAutoFit/>
          </a:bodyPr>
          <a:lstStyle>
            <a:defPPr>
              <a:defRPr lang="zh-CN"/>
            </a:defPPr>
            <a:lvl1pPr>
              <a:spcBef>
                <a:spcPts val="1000"/>
              </a:spcBef>
              <a:buClr>
                <a:schemeClr val="accent1"/>
              </a:buClr>
              <a:buSzPct val="100000"/>
              <a:defRPr sz="1400"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r>
              <a:rPr lang="zh-CN" altLang="en-US" sz="1800" dirty="0"/>
              <a:t>科学论文图表首先要规矩，符合期刊的投稿要求，然后在规矩的基础上实现图表的美观和专业。在当前贯彻科技论文规范化、标准化的同时</a:t>
            </a:r>
            <a:r>
              <a:rPr lang="en-US" altLang="zh-CN" sz="1800" dirty="0"/>
              <a:t>,</a:t>
            </a:r>
            <a:r>
              <a:rPr lang="zh-CN" altLang="en-US" sz="1800" dirty="0"/>
              <a:t>图表的设计也应规范化、标准化。所以，科学论文图表的</a:t>
            </a:r>
            <a:r>
              <a:rPr lang="zh-CN" altLang="en-US" sz="1800" dirty="0">
                <a:solidFill>
                  <a:srgbClr val="FF0000"/>
                </a:solidFill>
              </a:rPr>
              <a:t>制作原则主要是规矩、简单、美观和专业</a:t>
            </a:r>
            <a:r>
              <a:rPr lang="zh-CN" altLang="en-US" sz="1800" dirty="0"/>
              <a:t>。首先看看不同软件绘制的效果图：</a:t>
            </a:r>
          </a:p>
        </p:txBody>
      </p:sp>
      <p:pic>
        <p:nvPicPr>
          <p:cNvPr id="19458" name="Picture 2" descr="preview">
            <a:extLst>
              <a:ext uri="{FF2B5EF4-FFF2-40B4-BE49-F238E27FC236}">
                <a16:creationId xmlns:a16="http://schemas.microsoft.com/office/drawing/2014/main" id="{F9B1432E-B719-4194-9DD5-BDCF892E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1" y="2695464"/>
            <a:ext cx="8296746" cy="211595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preview">
            <a:extLst>
              <a:ext uri="{FF2B5EF4-FFF2-40B4-BE49-F238E27FC236}">
                <a16:creationId xmlns:a16="http://schemas.microsoft.com/office/drawing/2014/main" id="{55577F15-5350-40F3-BB11-E4CDFC126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93" y="4719514"/>
            <a:ext cx="8689013" cy="204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54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pic>
        <p:nvPicPr>
          <p:cNvPr id="20482" name="Picture 2">
            <a:extLst>
              <a:ext uri="{FF2B5EF4-FFF2-40B4-BE49-F238E27FC236}">
                <a16:creationId xmlns:a16="http://schemas.microsoft.com/office/drawing/2014/main" id="{EA129533-0578-4114-B7E4-E08A3518A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8773"/>
            <a:ext cx="9144000" cy="21367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preview">
            <a:extLst>
              <a:ext uri="{FF2B5EF4-FFF2-40B4-BE49-F238E27FC236}">
                <a16:creationId xmlns:a16="http://schemas.microsoft.com/office/drawing/2014/main" id="{5A23A6A6-051C-466C-BEF0-7AC7121B2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9703"/>
            <a:ext cx="9144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006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grpSp>
        <p:nvGrpSpPr>
          <p:cNvPr id="6" name="组合 5">
            <a:extLst>
              <a:ext uri="{FF2B5EF4-FFF2-40B4-BE49-F238E27FC236}">
                <a16:creationId xmlns:a16="http://schemas.microsoft.com/office/drawing/2014/main" id="{F4BAF71B-A2CA-4C74-851C-DE2145EC547B}"/>
              </a:ext>
            </a:extLst>
          </p:cNvPr>
          <p:cNvGrpSpPr/>
          <p:nvPr/>
        </p:nvGrpSpPr>
        <p:grpSpPr>
          <a:xfrm>
            <a:off x="385918" y="1609422"/>
            <a:ext cx="8372163" cy="5141899"/>
            <a:chOff x="0" y="1651001"/>
            <a:chExt cx="9144000" cy="6630338"/>
          </a:xfrm>
        </p:grpSpPr>
        <p:pic>
          <p:nvPicPr>
            <p:cNvPr id="21510" name="Picture 6" descr="preview">
              <a:extLst>
                <a:ext uri="{FF2B5EF4-FFF2-40B4-BE49-F238E27FC236}">
                  <a16:creationId xmlns:a16="http://schemas.microsoft.com/office/drawing/2014/main" id="{1F9A5035-A3BC-4D4F-B6C9-4493BC051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85814"/>
              <a:ext cx="914400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view">
              <a:extLst>
                <a:ext uri="{FF2B5EF4-FFF2-40B4-BE49-F238E27FC236}">
                  <a16:creationId xmlns:a16="http://schemas.microsoft.com/office/drawing/2014/main" id="{902C1C46-36F3-4B28-A0A2-50FA4F320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93477"/>
              <a:ext cx="9144000" cy="22685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review">
              <a:extLst>
                <a:ext uri="{FF2B5EF4-FFF2-40B4-BE49-F238E27FC236}">
                  <a16:creationId xmlns:a16="http://schemas.microsoft.com/office/drawing/2014/main" id="{4A02A577-ADB9-486B-A942-2F3575044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1001"/>
              <a:ext cx="9144000" cy="21923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8752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pic>
        <p:nvPicPr>
          <p:cNvPr id="2" name="图片 1">
            <a:extLst>
              <a:ext uri="{FF2B5EF4-FFF2-40B4-BE49-F238E27FC236}">
                <a16:creationId xmlns:a16="http://schemas.microsoft.com/office/drawing/2014/main" id="{2D32F188-F9F2-7C4E-87A9-F65CE2DE8ADA}"/>
              </a:ext>
            </a:extLst>
          </p:cNvPr>
          <p:cNvPicPr>
            <a:picLocks noChangeAspect="1"/>
          </p:cNvPicPr>
          <p:nvPr/>
        </p:nvPicPr>
        <p:blipFill>
          <a:blip r:embed="rId3"/>
          <a:stretch>
            <a:fillRect/>
          </a:stretch>
        </p:blipFill>
        <p:spPr>
          <a:xfrm>
            <a:off x="360633" y="2028592"/>
            <a:ext cx="8148122" cy="3513564"/>
          </a:xfrm>
          <a:prstGeom prst="rect">
            <a:avLst/>
          </a:prstGeom>
        </p:spPr>
      </p:pic>
      <p:sp>
        <p:nvSpPr>
          <p:cNvPr id="7" name="矩形 6">
            <a:extLst>
              <a:ext uri="{FF2B5EF4-FFF2-40B4-BE49-F238E27FC236}">
                <a16:creationId xmlns:a16="http://schemas.microsoft.com/office/drawing/2014/main" id="{95E249DD-CBBE-F54B-AE07-C51EC013F04E}"/>
              </a:ext>
            </a:extLst>
          </p:cNvPr>
          <p:cNvSpPr/>
          <p:nvPr/>
        </p:nvSpPr>
        <p:spPr>
          <a:xfrm>
            <a:off x="505175" y="5843235"/>
            <a:ext cx="8619893" cy="646331"/>
          </a:xfrm>
          <a:prstGeom prst="rect">
            <a:avLst/>
          </a:prstGeom>
        </p:spPr>
        <p:txBody>
          <a:bodyPr wrap="square">
            <a:spAutoFit/>
          </a:bodyPr>
          <a:lstStyle/>
          <a:p>
            <a:r>
              <a:rPr lang="zh-CN" altLang="en-US" dirty="0"/>
              <a:t>更多对比内容请参考： </a:t>
            </a:r>
            <a:r>
              <a:rPr lang="en" altLang="zh-CN" dirty="0"/>
              <a:t>https://</a:t>
            </a:r>
            <a:r>
              <a:rPr lang="en" altLang="zh-CN" dirty="0" err="1"/>
              <a:t>zhuanlan.zhihu.com</a:t>
            </a:r>
            <a:r>
              <a:rPr lang="en" altLang="zh-CN" dirty="0"/>
              <a:t>/p/27166294?group_id=852918460236324864</a:t>
            </a:r>
            <a:endParaRPr lang="en-US" altLang="zh-CN" dirty="0"/>
          </a:p>
        </p:txBody>
      </p:sp>
    </p:spTree>
    <p:extLst>
      <p:ext uri="{BB962C8B-B14F-4D97-AF65-F5344CB8AC3E}">
        <p14:creationId xmlns:p14="http://schemas.microsoft.com/office/powerpoint/2010/main" val="420966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pic>
        <p:nvPicPr>
          <p:cNvPr id="22530" name="Picture 2" descr="preview">
            <a:extLst>
              <a:ext uri="{FF2B5EF4-FFF2-40B4-BE49-F238E27FC236}">
                <a16:creationId xmlns:a16="http://schemas.microsoft.com/office/drawing/2014/main" id="{FC93E6EC-0FD7-4644-804E-7A5D47AED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 y="3303320"/>
            <a:ext cx="7900987" cy="332988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7080A44-42CE-4442-A512-88D16454FD3D}"/>
              </a:ext>
            </a:extLst>
          </p:cNvPr>
          <p:cNvSpPr txBox="1"/>
          <p:nvPr/>
        </p:nvSpPr>
        <p:spPr>
          <a:xfrm>
            <a:off x="118265" y="1605419"/>
            <a:ext cx="8747922" cy="1697901"/>
          </a:xfrm>
          <a:prstGeom prst="rect">
            <a:avLst/>
          </a:prstGeom>
          <a:noFill/>
        </p:spPr>
        <p:txBody>
          <a:bodyPr wrap="square">
            <a:spAutoFit/>
          </a:bodyPr>
          <a:lstStyle>
            <a:defPPr>
              <a:defRPr lang="zh-CN"/>
            </a:defPPr>
            <a:lvl1pPr>
              <a:spcBef>
                <a:spcPts val="1000"/>
              </a:spcBef>
              <a:buClr>
                <a:schemeClr val="accent1"/>
              </a:buClr>
              <a:buSzPct val="100000"/>
              <a:defRPr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pPr marL="342900" indent="-342900">
              <a:buFont typeface="Arial" panose="020B0604020202020204" pitchFamily="34" charset="0"/>
              <a:buChar char="•"/>
            </a:pPr>
            <a:r>
              <a:rPr lang="zh-CN" altLang="en-US" sz="2400" dirty="0">
                <a:solidFill>
                  <a:schemeClr val="tx1"/>
                </a:solidFill>
              </a:rPr>
              <a:t>配色要求：</a:t>
            </a:r>
            <a:endParaRPr lang="en-US" altLang="zh-CN" sz="2400" dirty="0">
              <a:solidFill>
                <a:schemeClr val="tx1"/>
              </a:solidFill>
            </a:endParaRPr>
          </a:p>
          <a:p>
            <a:r>
              <a:rPr lang="zh-CN" altLang="en-US" dirty="0"/>
              <a:t>对于科学图表，大部分</a:t>
            </a:r>
            <a:r>
              <a:rPr lang="zh-CN" altLang="en-US" dirty="0">
                <a:solidFill>
                  <a:srgbClr val="00B050"/>
                </a:solidFill>
              </a:rPr>
              <a:t>国内的期刊杂志要求黑白的论文图表</a:t>
            </a:r>
            <a:r>
              <a:rPr lang="zh-CN" altLang="en-US" dirty="0"/>
              <a:t>；而</a:t>
            </a:r>
            <a:r>
              <a:rPr lang="zh-CN" altLang="en-US" dirty="0">
                <a:solidFill>
                  <a:srgbClr val="00B050"/>
                </a:solidFill>
              </a:rPr>
              <a:t>国外大部分的期刊杂志允许彩色的图表</a:t>
            </a:r>
            <a:r>
              <a:rPr lang="zh-CN" altLang="en-US" dirty="0"/>
              <a:t>。科学论文图表基本是按照</a:t>
            </a:r>
            <a:r>
              <a:rPr lang="en-US" altLang="zh-CN" dirty="0"/>
              <a:t>《Author Guidelines》</a:t>
            </a:r>
            <a:r>
              <a:rPr lang="zh-CN" altLang="en-US" dirty="0"/>
              <a:t>的要求来制作的，最大的区别在于色彩，优秀的</a:t>
            </a:r>
            <a:r>
              <a:rPr lang="zh-CN" altLang="en-US" dirty="0">
                <a:solidFill>
                  <a:srgbClr val="FF0000"/>
                </a:solidFill>
              </a:rPr>
              <a:t>图表配色</a:t>
            </a:r>
            <a:r>
              <a:rPr lang="zh-CN" altLang="en-US" dirty="0"/>
              <a:t>能够给人一种赏心悦目的感觉，更能激起读者对文章内容的兴趣。</a:t>
            </a:r>
          </a:p>
        </p:txBody>
      </p:sp>
    </p:spTree>
    <p:extLst>
      <p:ext uri="{BB962C8B-B14F-4D97-AF65-F5344CB8AC3E}">
        <p14:creationId xmlns:p14="http://schemas.microsoft.com/office/powerpoint/2010/main" val="1292786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sp>
        <p:nvSpPr>
          <p:cNvPr id="9" name="文本框 8">
            <a:extLst>
              <a:ext uri="{FF2B5EF4-FFF2-40B4-BE49-F238E27FC236}">
                <a16:creationId xmlns:a16="http://schemas.microsoft.com/office/drawing/2014/main" id="{07080A44-42CE-4442-A512-88D16454FD3D}"/>
              </a:ext>
            </a:extLst>
          </p:cNvPr>
          <p:cNvSpPr txBox="1"/>
          <p:nvPr/>
        </p:nvSpPr>
        <p:spPr>
          <a:xfrm>
            <a:off x="218624" y="1605419"/>
            <a:ext cx="4819495" cy="2528897"/>
          </a:xfrm>
          <a:prstGeom prst="rect">
            <a:avLst/>
          </a:prstGeom>
          <a:noFill/>
        </p:spPr>
        <p:txBody>
          <a:bodyPr wrap="square">
            <a:spAutoFit/>
          </a:bodyPr>
          <a:lstStyle>
            <a:defPPr>
              <a:defRPr lang="zh-CN"/>
            </a:defPPr>
            <a:lvl1pPr>
              <a:spcBef>
                <a:spcPts val="1000"/>
              </a:spcBef>
              <a:buClr>
                <a:schemeClr val="accent1"/>
              </a:buClr>
              <a:buSzPct val="100000"/>
              <a:defRPr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pPr marL="342900" indent="-342900">
              <a:buFont typeface="Arial" panose="020B0604020202020204" pitchFamily="34" charset="0"/>
              <a:buChar char="•"/>
            </a:pPr>
            <a:r>
              <a:rPr lang="zh-CN" altLang="en-US" sz="2400" b="0" i="0" dirty="0">
                <a:solidFill>
                  <a:srgbClr val="191919"/>
                </a:solidFill>
                <a:effectLst/>
                <a:latin typeface="PingFang SC"/>
              </a:rPr>
              <a:t>图片大小</a:t>
            </a:r>
            <a:r>
              <a:rPr lang="zh-CN" altLang="en-US" sz="2400" dirty="0">
                <a:solidFill>
                  <a:schemeClr val="tx1"/>
                </a:solidFill>
              </a:rPr>
              <a:t>要求：</a:t>
            </a:r>
            <a:endParaRPr lang="en-US" altLang="zh-CN" sz="2400" dirty="0">
              <a:solidFill>
                <a:schemeClr val="tx1"/>
              </a:solidFill>
            </a:endParaRPr>
          </a:p>
          <a:p>
            <a:r>
              <a:rPr lang="zh-CN" altLang="en-US" b="0" i="0" dirty="0">
                <a:solidFill>
                  <a:srgbClr val="191919"/>
                </a:solidFill>
                <a:effectLst/>
                <a:latin typeface="PingFang SC"/>
              </a:rPr>
              <a:t>这里指的是图片的物理尺寸（单位是</a:t>
            </a:r>
            <a:r>
              <a:rPr lang="en-US" altLang="zh-CN" b="0" i="0" dirty="0" err="1">
                <a:solidFill>
                  <a:srgbClr val="191919"/>
                </a:solidFill>
                <a:effectLst/>
                <a:latin typeface="PingFang SC"/>
              </a:rPr>
              <a:t>cm×cm</a:t>
            </a:r>
            <a:r>
              <a:rPr lang="zh-CN" altLang="en-US" b="0" i="0" dirty="0">
                <a:solidFill>
                  <a:srgbClr val="191919"/>
                </a:solidFill>
                <a:effectLst/>
                <a:latin typeface="PingFang SC"/>
              </a:rPr>
              <a:t>，而非像素），用来印刷排版。一般只规定宽度，如</a:t>
            </a:r>
            <a:r>
              <a:rPr lang="en-US" altLang="zh-CN" b="0" i="0" dirty="0" err="1">
                <a:solidFill>
                  <a:srgbClr val="191919"/>
                </a:solidFill>
                <a:effectLst/>
                <a:latin typeface="PingFang SC"/>
              </a:rPr>
              <a:t>neurosci</a:t>
            </a:r>
            <a:r>
              <a:rPr lang="en-US" altLang="zh-CN" b="0" i="0" dirty="0">
                <a:solidFill>
                  <a:srgbClr val="191919"/>
                </a:solidFill>
                <a:effectLst/>
                <a:latin typeface="PingFang SC"/>
              </a:rPr>
              <a:t> </a:t>
            </a:r>
            <a:r>
              <a:rPr lang="en-US" altLang="zh-CN" b="0" i="0" dirty="0" err="1">
                <a:solidFill>
                  <a:srgbClr val="191919"/>
                </a:solidFill>
                <a:effectLst/>
                <a:latin typeface="PingFang SC"/>
              </a:rPr>
              <a:t>lett</a:t>
            </a:r>
            <a:r>
              <a:rPr lang="zh-CN" altLang="en-US" b="0" i="0" dirty="0">
                <a:solidFill>
                  <a:srgbClr val="191919"/>
                </a:solidFill>
                <a:effectLst/>
                <a:latin typeface="PingFang SC"/>
              </a:rPr>
              <a:t>规定半幅（单栏）为</a:t>
            </a:r>
            <a:r>
              <a:rPr lang="en-US" altLang="zh-CN" b="0" i="0" dirty="0">
                <a:solidFill>
                  <a:srgbClr val="191919"/>
                </a:solidFill>
                <a:effectLst/>
                <a:latin typeface="PingFang SC"/>
              </a:rPr>
              <a:t>8.3 cm</a:t>
            </a:r>
            <a:r>
              <a:rPr lang="zh-CN" altLang="en-US" b="0" i="0" dirty="0">
                <a:solidFill>
                  <a:srgbClr val="191919"/>
                </a:solidFill>
                <a:effectLst/>
                <a:latin typeface="PingFang SC"/>
              </a:rPr>
              <a:t>，全幅（双栏）为</a:t>
            </a:r>
            <a:r>
              <a:rPr lang="en-US" altLang="zh-CN" b="0" i="0" dirty="0">
                <a:solidFill>
                  <a:srgbClr val="191919"/>
                </a:solidFill>
                <a:effectLst/>
                <a:latin typeface="PingFang SC"/>
              </a:rPr>
              <a:t>17.6 cm</a:t>
            </a:r>
            <a:r>
              <a:rPr lang="zh-CN" altLang="en-US" b="0" i="0" dirty="0">
                <a:solidFill>
                  <a:srgbClr val="191919"/>
                </a:solidFill>
                <a:effectLst/>
                <a:latin typeface="PingFang SC"/>
              </a:rPr>
              <a:t>。</a:t>
            </a:r>
            <a:endParaRPr lang="en-US" altLang="zh-CN" b="0" i="0" dirty="0">
              <a:solidFill>
                <a:srgbClr val="191919"/>
              </a:solidFill>
              <a:effectLst/>
              <a:latin typeface="PingFang SC"/>
            </a:endParaRPr>
          </a:p>
          <a:p>
            <a:pPr marL="800100" lvl="1" indent="-342900">
              <a:buFont typeface="Arial" panose="020B0604020202020204" pitchFamily="34" charset="0"/>
              <a:buChar char="•"/>
            </a:pPr>
            <a:r>
              <a:rPr lang="en-US" altLang="zh-CN" dirty="0">
                <a:solidFill>
                  <a:srgbClr val="191919"/>
                </a:solidFill>
                <a:latin typeface="PingFang SC"/>
              </a:rPr>
              <a:t>word</a:t>
            </a:r>
            <a:r>
              <a:rPr lang="zh-CN" altLang="en-US" dirty="0">
                <a:solidFill>
                  <a:srgbClr val="191919"/>
                </a:solidFill>
                <a:latin typeface="PingFang SC"/>
              </a:rPr>
              <a:t>文件里，可点击图片，在弹出窗口中修改，并勾选按比例缩放。</a:t>
            </a:r>
            <a:endParaRPr lang="en-US" altLang="zh-CN" dirty="0">
              <a:solidFill>
                <a:srgbClr val="191919"/>
              </a:solidFill>
              <a:latin typeface="PingFang SC"/>
            </a:endParaRPr>
          </a:p>
          <a:p>
            <a:pPr marL="800100" lvl="1" indent="-342900">
              <a:buFont typeface="Arial" panose="020B0604020202020204" pitchFamily="34" charset="0"/>
              <a:buChar char="•"/>
            </a:pPr>
            <a:r>
              <a:rPr lang="en-US" altLang="zh-CN" dirty="0">
                <a:solidFill>
                  <a:srgbClr val="191919"/>
                </a:solidFill>
                <a:latin typeface="PingFang SC"/>
              </a:rPr>
              <a:t>Latex</a:t>
            </a:r>
            <a:r>
              <a:rPr lang="zh-CN" altLang="en-US" dirty="0">
                <a:solidFill>
                  <a:srgbClr val="191919"/>
                </a:solidFill>
                <a:latin typeface="PingFang SC"/>
              </a:rPr>
              <a:t>文件里，直接编程设置图片大小。</a:t>
            </a:r>
          </a:p>
        </p:txBody>
      </p:sp>
      <p:pic>
        <p:nvPicPr>
          <p:cNvPr id="25602" name="Picture 2">
            <a:extLst>
              <a:ext uri="{FF2B5EF4-FFF2-40B4-BE49-F238E27FC236}">
                <a16:creationId xmlns:a16="http://schemas.microsoft.com/office/drawing/2014/main" id="{3A49E029-0B46-4694-9859-B9D97C655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587" y="1652774"/>
            <a:ext cx="3530600" cy="50554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BE380BA-4C83-47FF-ADCA-340DB8740B2E}"/>
              </a:ext>
            </a:extLst>
          </p:cNvPr>
          <p:cNvSpPr txBox="1"/>
          <p:nvPr/>
        </p:nvSpPr>
        <p:spPr>
          <a:xfrm>
            <a:off x="1257376" y="4329251"/>
            <a:ext cx="3916790" cy="830997"/>
          </a:xfrm>
          <a:prstGeom prst="rect">
            <a:avLst/>
          </a:prstGeom>
          <a:noFill/>
        </p:spPr>
        <p:txBody>
          <a:bodyPr wrap="square">
            <a:spAutoFit/>
          </a:bodyPr>
          <a:lstStyle/>
          <a:p>
            <a:pPr>
              <a:spcBef>
                <a:spcPts val="1000"/>
              </a:spcBef>
              <a:buClr>
                <a:schemeClr val="accent1"/>
              </a:buClr>
              <a:buSzPct val="100000"/>
            </a:pPr>
            <a:r>
              <a:rPr lang="zh-CN" altLang="en-US" sz="1600" dirty="0">
                <a:solidFill>
                  <a:srgbClr val="191919"/>
                </a:solidFill>
                <a:latin typeface="PingFang SC"/>
                <a:ea typeface="黑体" panose="02010609060101010101" pitchFamily="49" charset="-122"/>
                <a:cs typeface="Times New Roman" panose="02020603050405020304" pitchFamily="18" charset="0"/>
              </a:rPr>
              <a:t>杂志要求的图片格式大小要求，此处摘录著名出版商艾斯维尔（</a:t>
            </a:r>
            <a:r>
              <a:rPr lang="en-US" altLang="zh-CN" sz="1600" dirty="0">
                <a:solidFill>
                  <a:srgbClr val="191919"/>
                </a:solidFill>
                <a:latin typeface="PingFang SC"/>
                <a:ea typeface="黑体" panose="02010609060101010101" pitchFamily="49" charset="-122"/>
                <a:cs typeface="Times New Roman" panose="02020603050405020304" pitchFamily="18" charset="0"/>
              </a:rPr>
              <a:t>Elsevier</a:t>
            </a:r>
            <a:r>
              <a:rPr lang="zh-CN" altLang="en-US" sz="1600" dirty="0">
                <a:solidFill>
                  <a:srgbClr val="191919"/>
                </a:solidFill>
                <a:latin typeface="PingFang SC"/>
                <a:ea typeface="黑体" panose="02010609060101010101" pitchFamily="49" charset="-122"/>
                <a:cs typeface="Times New Roman" panose="02020603050405020304" pitchFamily="18" charset="0"/>
              </a:rPr>
              <a:t>）的要求如下表格：</a:t>
            </a:r>
          </a:p>
        </p:txBody>
      </p:sp>
      <p:pic>
        <p:nvPicPr>
          <p:cNvPr id="5" name="图片 4">
            <a:extLst>
              <a:ext uri="{FF2B5EF4-FFF2-40B4-BE49-F238E27FC236}">
                <a16:creationId xmlns:a16="http://schemas.microsoft.com/office/drawing/2014/main" id="{278E55D3-6BA9-42FD-B91E-AD2697351501}"/>
              </a:ext>
            </a:extLst>
          </p:cNvPr>
          <p:cNvPicPr>
            <a:picLocks noChangeAspect="1"/>
          </p:cNvPicPr>
          <p:nvPr/>
        </p:nvPicPr>
        <p:blipFill>
          <a:blip r:embed="rId4"/>
          <a:stretch>
            <a:fillRect/>
          </a:stretch>
        </p:blipFill>
        <p:spPr>
          <a:xfrm>
            <a:off x="277813" y="5194216"/>
            <a:ext cx="4984238" cy="1379009"/>
          </a:xfrm>
          <a:prstGeom prst="rect">
            <a:avLst/>
          </a:prstGeom>
        </p:spPr>
      </p:pic>
      <p:pic>
        <p:nvPicPr>
          <p:cNvPr id="25604" name="Picture 4">
            <a:extLst>
              <a:ext uri="{FF2B5EF4-FFF2-40B4-BE49-F238E27FC236}">
                <a16:creationId xmlns:a16="http://schemas.microsoft.com/office/drawing/2014/main" id="{02FDCA4C-282C-43BF-B2ED-4F49CA2B6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65" y="4261470"/>
            <a:ext cx="11811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49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sp>
        <p:nvSpPr>
          <p:cNvPr id="9" name="文本框 8">
            <a:extLst>
              <a:ext uri="{FF2B5EF4-FFF2-40B4-BE49-F238E27FC236}">
                <a16:creationId xmlns:a16="http://schemas.microsoft.com/office/drawing/2014/main" id="{07080A44-42CE-4442-A512-88D16454FD3D}"/>
              </a:ext>
            </a:extLst>
          </p:cNvPr>
          <p:cNvSpPr txBox="1"/>
          <p:nvPr/>
        </p:nvSpPr>
        <p:spPr>
          <a:xfrm>
            <a:off x="118265" y="1605419"/>
            <a:ext cx="8747922" cy="1697901"/>
          </a:xfrm>
          <a:prstGeom prst="rect">
            <a:avLst/>
          </a:prstGeom>
          <a:noFill/>
        </p:spPr>
        <p:txBody>
          <a:bodyPr wrap="square">
            <a:spAutoFit/>
          </a:bodyPr>
          <a:lstStyle>
            <a:defPPr>
              <a:defRPr lang="zh-CN"/>
            </a:defPPr>
            <a:lvl1pPr>
              <a:spcBef>
                <a:spcPts val="1000"/>
              </a:spcBef>
              <a:buClr>
                <a:schemeClr val="accent1"/>
              </a:buClr>
              <a:buSzPct val="100000"/>
              <a:defRPr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pPr marL="342900" indent="-342900">
              <a:buFont typeface="Arial" panose="020B0604020202020204" pitchFamily="34" charset="0"/>
              <a:buChar char="•"/>
            </a:pPr>
            <a:r>
              <a:rPr lang="zh-CN" altLang="en-US" sz="2400" b="0" i="0" dirty="0">
                <a:solidFill>
                  <a:srgbClr val="191919"/>
                </a:solidFill>
                <a:effectLst/>
                <a:latin typeface="PingFang SC"/>
              </a:rPr>
              <a:t>图片分辨率</a:t>
            </a:r>
            <a:r>
              <a:rPr lang="zh-CN" altLang="en-US" sz="2400" dirty="0">
                <a:solidFill>
                  <a:schemeClr val="tx1"/>
                </a:solidFill>
              </a:rPr>
              <a:t>要求：</a:t>
            </a:r>
            <a:endParaRPr lang="en-US" altLang="zh-CN" sz="2400" dirty="0">
              <a:solidFill>
                <a:schemeClr val="tx1"/>
              </a:solidFill>
            </a:endParaRPr>
          </a:p>
          <a:p>
            <a:r>
              <a:rPr lang="zh-CN" altLang="en-US" b="0" i="0" dirty="0">
                <a:solidFill>
                  <a:srgbClr val="191919"/>
                </a:solidFill>
                <a:effectLst/>
                <a:latin typeface="PingFang SC"/>
              </a:rPr>
              <a:t>非常重要，和像素大小直接相关，易和上面所述物理大小相混淆。各刊物均有具体要求，且国外杂志对此要求严格。如</a:t>
            </a:r>
            <a:r>
              <a:rPr lang="en-US" altLang="zh-CN" b="0" i="0" dirty="0" err="1">
                <a:solidFill>
                  <a:srgbClr val="191919"/>
                </a:solidFill>
                <a:effectLst/>
                <a:latin typeface="PingFang SC"/>
              </a:rPr>
              <a:t>neurosci</a:t>
            </a:r>
            <a:r>
              <a:rPr lang="en-US" altLang="zh-CN" b="0" i="0" dirty="0">
                <a:solidFill>
                  <a:srgbClr val="191919"/>
                </a:solidFill>
                <a:effectLst/>
                <a:latin typeface="PingFang SC"/>
              </a:rPr>
              <a:t> </a:t>
            </a:r>
            <a:r>
              <a:rPr lang="en-US" altLang="zh-CN" b="0" i="0" dirty="0" err="1">
                <a:solidFill>
                  <a:srgbClr val="191919"/>
                </a:solidFill>
                <a:effectLst/>
                <a:latin typeface="PingFang SC"/>
              </a:rPr>
              <a:t>lett</a:t>
            </a:r>
            <a:r>
              <a:rPr lang="zh-CN" altLang="en-US" b="0" i="0" dirty="0">
                <a:solidFill>
                  <a:srgbClr val="191919"/>
                </a:solidFill>
                <a:effectLst/>
                <a:latin typeface="PingFang SC"/>
              </a:rPr>
              <a:t>规定：线图至少达到</a:t>
            </a:r>
            <a:r>
              <a:rPr lang="en-US" altLang="zh-CN" b="0" i="0" dirty="0">
                <a:solidFill>
                  <a:srgbClr val="191919"/>
                </a:solidFill>
                <a:effectLst/>
                <a:latin typeface="PingFang SC"/>
              </a:rPr>
              <a:t>1000dpi</a:t>
            </a:r>
            <a:r>
              <a:rPr lang="zh-CN" altLang="en-US" b="0" i="0" dirty="0">
                <a:solidFill>
                  <a:srgbClr val="191919"/>
                </a:solidFill>
                <a:effectLst/>
                <a:latin typeface="PingFang SC"/>
              </a:rPr>
              <a:t>，彩照达到</a:t>
            </a:r>
            <a:r>
              <a:rPr lang="en-US" altLang="zh-CN" b="0" i="0" dirty="0">
                <a:solidFill>
                  <a:srgbClr val="191919"/>
                </a:solidFill>
                <a:effectLst/>
                <a:latin typeface="PingFang SC"/>
              </a:rPr>
              <a:t>300dpi</a:t>
            </a:r>
            <a:r>
              <a:rPr lang="zh-CN" altLang="en-US" b="0" i="0" dirty="0">
                <a:solidFill>
                  <a:srgbClr val="191919"/>
                </a:solidFill>
                <a:effectLst/>
                <a:latin typeface="PingFang SC"/>
              </a:rPr>
              <a:t>，两者的混合图片达到</a:t>
            </a:r>
            <a:r>
              <a:rPr lang="en-US" altLang="zh-CN" b="0" i="0" dirty="0">
                <a:solidFill>
                  <a:srgbClr val="191919"/>
                </a:solidFill>
                <a:effectLst/>
                <a:latin typeface="PingFang SC"/>
              </a:rPr>
              <a:t>500dpi</a:t>
            </a:r>
            <a:r>
              <a:rPr lang="zh-CN" altLang="en-US" b="0" i="0" dirty="0">
                <a:solidFill>
                  <a:srgbClr val="191919"/>
                </a:solidFill>
                <a:effectLst/>
                <a:latin typeface="PingFang SC"/>
              </a:rPr>
              <a:t>。可通过图像</a:t>
            </a:r>
            <a:r>
              <a:rPr lang="en-US" altLang="zh-CN" b="0" i="0" dirty="0">
                <a:solidFill>
                  <a:srgbClr val="191919"/>
                </a:solidFill>
                <a:effectLst/>
                <a:latin typeface="PingFang SC"/>
              </a:rPr>
              <a:t>/</a:t>
            </a:r>
            <a:r>
              <a:rPr lang="zh-CN" altLang="en-US" b="0" i="0" dirty="0">
                <a:solidFill>
                  <a:srgbClr val="191919"/>
                </a:solidFill>
                <a:effectLst/>
                <a:latin typeface="PingFang SC"/>
              </a:rPr>
              <a:t>图像大小，在弹出窗口中修改。单位选择 像素</a:t>
            </a:r>
            <a:r>
              <a:rPr lang="en-US" altLang="zh-CN" b="0" i="0" dirty="0">
                <a:solidFill>
                  <a:srgbClr val="191919"/>
                </a:solidFill>
                <a:effectLst/>
                <a:latin typeface="PingFang SC"/>
              </a:rPr>
              <a:t>/</a:t>
            </a:r>
            <a:r>
              <a:rPr lang="zh-CN" altLang="en-US" b="0" i="0" dirty="0">
                <a:solidFill>
                  <a:srgbClr val="191919"/>
                </a:solidFill>
                <a:effectLst/>
                <a:latin typeface="PingFang SC"/>
              </a:rPr>
              <a:t>英寸。</a:t>
            </a:r>
            <a:endParaRPr lang="zh-CN" altLang="en-US" dirty="0"/>
          </a:p>
        </p:txBody>
      </p:sp>
      <p:pic>
        <p:nvPicPr>
          <p:cNvPr id="24578" name="Picture 2" descr="1 Language-Editing">
            <a:extLst>
              <a:ext uri="{FF2B5EF4-FFF2-40B4-BE49-F238E27FC236}">
                <a16:creationId xmlns:a16="http://schemas.microsoft.com/office/drawing/2014/main" id="{99AF1567-3B01-40CE-9E70-A25DB2A48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726" y="3420919"/>
            <a:ext cx="6477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6BDF361-16A0-4F9F-904A-E6AA3A9433DB}"/>
              </a:ext>
            </a:extLst>
          </p:cNvPr>
          <p:cNvSpPr txBox="1"/>
          <p:nvPr/>
        </p:nvSpPr>
        <p:spPr>
          <a:xfrm>
            <a:off x="254553" y="5746561"/>
            <a:ext cx="8611634" cy="923330"/>
          </a:xfrm>
          <a:prstGeom prst="rect">
            <a:avLst/>
          </a:prstGeom>
          <a:noFill/>
        </p:spPr>
        <p:txBody>
          <a:bodyPr wrap="square">
            <a:spAutoFit/>
          </a:bodyPr>
          <a:lstStyle/>
          <a:p>
            <a:pPr>
              <a:spcBef>
                <a:spcPts val="1000"/>
              </a:spcBef>
              <a:buClr>
                <a:schemeClr val="accent1"/>
              </a:buClr>
              <a:buSzPct val="100000"/>
            </a:pPr>
            <a:r>
              <a:rPr lang="zh-CN" altLang="en-US" dirty="0">
                <a:solidFill>
                  <a:srgbClr val="191919"/>
                </a:solidFill>
                <a:latin typeface="PingFang SC"/>
                <a:ea typeface="黑体" panose="02010609060101010101" pitchFamily="49" charset="-122"/>
                <a:cs typeface="Times New Roman" panose="02020603050405020304" pitchFamily="18" charset="0"/>
              </a:rPr>
              <a:t>假设我们在</a:t>
            </a:r>
            <a:r>
              <a:rPr lang="en-US" altLang="zh-CN" dirty="0">
                <a:solidFill>
                  <a:srgbClr val="191919"/>
                </a:solidFill>
                <a:latin typeface="PingFang SC"/>
                <a:ea typeface="黑体" panose="02010609060101010101" pitchFamily="49" charset="-122"/>
                <a:cs typeface="Times New Roman" panose="02020603050405020304" pitchFamily="18" charset="0"/>
              </a:rPr>
              <a:t>Microsoft Excel</a:t>
            </a:r>
            <a:r>
              <a:rPr lang="zh-CN" altLang="en-US" dirty="0">
                <a:solidFill>
                  <a:srgbClr val="191919"/>
                </a:solidFill>
                <a:latin typeface="PingFang SC"/>
                <a:ea typeface="黑体" panose="02010609060101010101" pitchFamily="49" charset="-122"/>
                <a:cs typeface="Times New Roman" panose="02020603050405020304" pitchFamily="18" charset="0"/>
              </a:rPr>
              <a:t>中制作了上面这张图表，然后复制粘贴到</a:t>
            </a:r>
            <a:r>
              <a:rPr lang="en-US" altLang="zh-CN" dirty="0">
                <a:solidFill>
                  <a:srgbClr val="191919"/>
                </a:solidFill>
                <a:latin typeface="PingFang SC"/>
                <a:ea typeface="黑体" panose="02010609060101010101" pitchFamily="49" charset="-122"/>
                <a:cs typeface="Times New Roman" panose="02020603050405020304" pitchFamily="18" charset="0"/>
              </a:rPr>
              <a:t>Adobe Photoshop</a:t>
            </a:r>
            <a:r>
              <a:rPr lang="zh-CN" altLang="en-US" dirty="0">
                <a:solidFill>
                  <a:srgbClr val="191919"/>
                </a:solidFill>
                <a:latin typeface="PingFang SC"/>
                <a:ea typeface="黑体" panose="02010609060101010101" pitchFamily="49" charset="-122"/>
                <a:cs typeface="Times New Roman" panose="02020603050405020304" pitchFamily="18" charset="0"/>
              </a:rPr>
              <a:t>中，存成</a:t>
            </a:r>
            <a:r>
              <a:rPr lang="en-US" altLang="zh-CN" dirty="0">
                <a:solidFill>
                  <a:srgbClr val="191919"/>
                </a:solidFill>
                <a:latin typeface="PingFang SC"/>
                <a:ea typeface="黑体" panose="02010609060101010101" pitchFamily="49" charset="-122"/>
                <a:cs typeface="Times New Roman" panose="02020603050405020304" pitchFamily="18" charset="0"/>
              </a:rPr>
              <a:t>jpg </a:t>
            </a:r>
            <a:r>
              <a:rPr lang="zh-CN" altLang="en-US" dirty="0">
                <a:solidFill>
                  <a:srgbClr val="191919"/>
                </a:solidFill>
                <a:latin typeface="PingFang SC"/>
                <a:ea typeface="黑体" panose="02010609060101010101" pitchFamily="49" charset="-122"/>
                <a:cs typeface="Times New Roman" panose="02020603050405020304" pitchFamily="18" charset="0"/>
              </a:rPr>
              <a:t>文件。我们可以在</a:t>
            </a:r>
            <a:r>
              <a:rPr lang="en-US" altLang="zh-CN" dirty="0">
                <a:solidFill>
                  <a:srgbClr val="191919"/>
                </a:solidFill>
                <a:latin typeface="PingFang SC"/>
                <a:ea typeface="黑体" panose="02010609060101010101" pitchFamily="49" charset="-122"/>
                <a:cs typeface="Times New Roman" panose="02020603050405020304" pitchFamily="18" charset="0"/>
              </a:rPr>
              <a:t>Adobe Photoshop</a:t>
            </a:r>
            <a:r>
              <a:rPr lang="zh-CN" altLang="en-US" dirty="0">
                <a:solidFill>
                  <a:srgbClr val="191919"/>
                </a:solidFill>
                <a:latin typeface="PingFang SC"/>
                <a:ea typeface="黑体" panose="02010609060101010101" pitchFamily="49" charset="-122"/>
                <a:cs typeface="Times New Roman" panose="02020603050405020304" pitchFamily="18" charset="0"/>
              </a:rPr>
              <a:t>中打开图片，到图像大小来检查分辨率，并通过该软件生成所需分辨率图片。</a:t>
            </a:r>
            <a:endParaRPr lang="zh-CN" altLang="en-US" dirty="0"/>
          </a:p>
        </p:txBody>
      </p:sp>
    </p:spTree>
    <p:extLst>
      <p:ext uri="{BB962C8B-B14F-4D97-AF65-F5344CB8AC3E}">
        <p14:creationId xmlns:p14="http://schemas.microsoft.com/office/powerpoint/2010/main" val="2453313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sp>
        <p:nvSpPr>
          <p:cNvPr id="9" name="文本框 8">
            <a:extLst>
              <a:ext uri="{FF2B5EF4-FFF2-40B4-BE49-F238E27FC236}">
                <a16:creationId xmlns:a16="http://schemas.microsoft.com/office/drawing/2014/main" id="{07080A44-42CE-4442-A512-88D16454FD3D}"/>
              </a:ext>
            </a:extLst>
          </p:cNvPr>
          <p:cNvSpPr txBox="1"/>
          <p:nvPr/>
        </p:nvSpPr>
        <p:spPr>
          <a:xfrm>
            <a:off x="118265" y="1605419"/>
            <a:ext cx="7810252" cy="866904"/>
          </a:xfrm>
          <a:prstGeom prst="rect">
            <a:avLst/>
          </a:prstGeom>
          <a:noFill/>
        </p:spPr>
        <p:txBody>
          <a:bodyPr wrap="square">
            <a:spAutoFit/>
          </a:bodyPr>
          <a:lstStyle>
            <a:defPPr>
              <a:defRPr lang="zh-CN"/>
            </a:defPPr>
            <a:lvl1pPr>
              <a:spcBef>
                <a:spcPts val="1000"/>
              </a:spcBef>
              <a:buClr>
                <a:schemeClr val="accent1"/>
              </a:buClr>
              <a:buSzPct val="100000"/>
              <a:defRPr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pPr marL="342900" indent="-342900">
              <a:buFont typeface="Arial" panose="020B0604020202020204" pitchFamily="34" charset="0"/>
              <a:buChar char="•"/>
            </a:pPr>
            <a:r>
              <a:rPr lang="zh-CN" altLang="en-US" sz="2400" b="0" i="0" dirty="0">
                <a:solidFill>
                  <a:srgbClr val="191919"/>
                </a:solidFill>
                <a:effectLst/>
                <a:latin typeface="PingFang SC"/>
              </a:rPr>
              <a:t>文件命名</a:t>
            </a:r>
            <a:r>
              <a:rPr lang="zh-CN" altLang="en-US" sz="2400" dirty="0">
                <a:solidFill>
                  <a:schemeClr val="tx1"/>
                </a:solidFill>
              </a:rPr>
              <a:t>要求：</a:t>
            </a:r>
            <a:endParaRPr lang="en-US" altLang="zh-CN" sz="2400" dirty="0">
              <a:solidFill>
                <a:schemeClr val="tx1"/>
              </a:solidFill>
            </a:endParaRPr>
          </a:p>
          <a:p>
            <a:r>
              <a:rPr lang="zh-CN" altLang="en-US" b="0" i="0" dirty="0">
                <a:solidFill>
                  <a:srgbClr val="191919"/>
                </a:solidFill>
                <a:effectLst/>
                <a:latin typeface="PingFang SC"/>
              </a:rPr>
              <a:t>一般要求按文中出现的顺序命名为</a:t>
            </a:r>
            <a:r>
              <a:rPr lang="en-US" altLang="zh-CN" b="0" i="0" dirty="0">
                <a:solidFill>
                  <a:srgbClr val="191919"/>
                </a:solidFill>
                <a:effectLst/>
                <a:latin typeface="PingFang SC"/>
              </a:rPr>
              <a:t>Fig 1. Fig 2. </a:t>
            </a:r>
            <a:r>
              <a:rPr lang="zh-CN" altLang="en-US" b="0" i="0" dirty="0">
                <a:solidFill>
                  <a:srgbClr val="191919"/>
                </a:solidFill>
                <a:effectLst/>
                <a:latin typeface="PingFang SC"/>
              </a:rPr>
              <a:t>等</a:t>
            </a:r>
            <a:endParaRPr lang="zh-CN" altLang="en-US" dirty="0"/>
          </a:p>
        </p:txBody>
      </p:sp>
      <p:pic>
        <p:nvPicPr>
          <p:cNvPr id="4" name="图片 3">
            <a:extLst>
              <a:ext uri="{FF2B5EF4-FFF2-40B4-BE49-F238E27FC236}">
                <a16:creationId xmlns:a16="http://schemas.microsoft.com/office/drawing/2014/main" id="{7BDF5E47-B5C4-4EFD-BCB2-62CC0A92B057}"/>
              </a:ext>
            </a:extLst>
          </p:cNvPr>
          <p:cNvPicPr>
            <a:picLocks noChangeAspect="1"/>
          </p:cNvPicPr>
          <p:nvPr/>
        </p:nvPicPr>
        <p:blipFill>
          <a:blip r:embed="rId3"/>
          <a:stretch>
            <a:fillRect/>
          </a:stretch>
        </p:blipFill>
        <p:spPr>
          <a:xfrm>
            <a:off x="5256481" y="1705408"/>
            <a:ext cx="3812618" cy="4934152"/>
          </a:xfrm>
          <a:prstGeom prst="rect">
            <a:avLst/>
          </a:prstGeom>
        </p:spPr>
      </p:pic>
      <p:pic>
        <p:nvPicPr>
          <p:cNvPr id="6" name="图片 5">
            <a:extLst>
              <a:ext uri="{FF2B5EF4-FFF2-40B4-BE49-F238E27FC236}">
                <a16:creationId xmlns:a16="http://schemas.microsoft.com/office/drawing/2014/main" id="{A4629E10-39B2-40E9-9A3C-E9FEF303CA24}"/>
              </a:ext>
            </a:extLst>
          </p:cNvPr>
          <p:cNvPicPr>
            <a:picLocks noChangeAspect="1"/>
          </p:cNvPicPr>
          <p:nvPr/>
        </p:nvPicPr>
        <p:blipFill>
          <a:blip r:embed="rId4"/>
          <a:stretch>
            <a:fillRect/>
          </a:stretch>
        </p:blipFill>
        <p:spPr>
          <a:xfrm>
            <a:off x="35666" y="3000957"/>
            <a:ext cx="5220815" cy="3312205"/>
          </a:xfrm>
          <a:prstGeom prst="rect">
            <a:avLst/>
          </a:prstGeom>
        </p:spPr>
      </p:pic>
    </p:spTree>
    <p:extLst>
      <p:ext uri="{BB962C8B-B14F-4D97-AF65-F5344CB8AC3E}">
        <p14:creationId xmlns:p14="http://schemas.microsoft.com/office/powerpoint/2010/main" val="2627520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SCI</a:t>
            </a:r>
            <a:r>
              <a:rPr lang="zh-CN" altLang="en-US" dirty="0">
                <a:latin typeface="Times New Roman" panose="02020603050405020304" pitchFamily="18" charset="0"/>
                <a:ea typeface="黑体" panose="02010609060101010101" pitchFamily="49" charset="-122"/>
              </a:rPr>
              <a:t>期刊制图相关注意事项</a:t>
            </a:r>
          </a:p>
        </p:txBody>
      </p:sp>
      <p:sp>
        <p:nvSpPr>
          <p:cNvPr id="9" name="文本框 8">
            <a:extLst>
              <a:ext uri="{FF2B5EF4-FFF2-40B4-BE49-F238E27FC236}">
                <a16:creationId xmlns:a16="http://schemas.microsoft.com/office/drawing/2014/main" id="{07080A44-42CE-4442-A512-88D16454FD3D}"/>
              </a:ext>
            </a:extLst>
          </p:cNvPr>
          <p:cNvSpPr txBox="1"/>
          <p:nvPr/>
        </p:nvSpPr>
        <p:spPr>
          <a:xfrm>
            <a:off x="198039" y="1864499"/>
            <a:ext cx="8747922" cy="4001095"/>
          </a:xfrm>
          <a:prstGeom prst="rect">
            <a:avLst/>
          </a:prstGeom>
          <a:noFill/>
        </p:spPr>
        <p:txBody>
          <a:bodyPr wrap="square">
            <a:spAutoFit/>
          </a:bodyPr>
          <a:lstStyle>
            <a:defPPr>
              <a:defRPr lang="zh-CN"/>
            </a:defPPr>
            <a:lvl1pPr>
              <a:spcBef>
                <a:spcPts val="1000"/>
              </a:spcBef>
              <a:buClr>
                <a:schemeClr val="accent1"/>
              </a:buClr>
              <a:buSzPct val="100000"/>
              <a:defRPr b="0" i="0">
                <a:solidFill>
                  <a:srgbClr val="000000"/>
                </a:solidFill>
                <a:effectLst/>
                <a:latin typeface="Arial" panose="020B0604020202020204" pitchFamily="34" charset="0"/>
                <a:ea typeface="黑体" panose="02010609060101010101" pitchFamily="49" charset="-122"/>
                <a:cs typeface="Times New Roman" panose="02020603050405020304" pitchFamily="18" charset="0"/>
              </a:defRPr>
            </a:lvl1pPr>
          </a:lstStyle>
          <a:p>
            <a:pPr marL="285750" indent="-285750">
              <a:buFont typeface="Arial" panose="020B0604020202020204" pitchFamily="34" charset="0"/>
              <a:buChar char="•"/>
            </a:pPr>
            <a:r>
              <a:rPr lang="zh-CN" altLang="en-US" sz="2400" dirty="0">
                <a:solidFill>
                  <a:srgbClr val="191919"/>
                </a:solidFill>
                <a:latin typeface="PingFang SC"/>
              </a:rPr>
              <a:t>其他注意事项：</a:t>
            </a:r>
            <a:endParaRPr lang="en-US" altLang="zh-CN" sz="2400" dirty="0">
              <a:solidFill>
                <a:srgbClr val="191919"/>
              </a:solidFill>
              <a:latin typeface="PingFang SC"/>
            </a:endParaRPr>
          </a:p>
          <a:p>
            <a:pPr marL="342900" indent="-342900">
              <a:buFont typeface="+mj-lt"/>
              <a:buAutoNum type="arabicPeriod"/>
            </a:pPr>
            <a:r>
              <a:rPr lang="zh-CN" altLang="en-US" dirty="0"/>
              <a:t>图片中出现如果变量（例如：</a:t>
            </a:r>
            <a:r>
              <a:rPr lang="en-US" altLang="zh-CN" dirty="0"/>
              <a:t>x</a:t>
            </a:r>
            <a:r>
              <a:rPr lang="zh-CN" altLang="en-US" dirty="0"/>
              <a:t>、</a:t>
            </a:r>
            <a:r>
              <a:rPr lang="en-US" altLang="zh-CN" dirty="0"/>
              <a:t>y</a:t>
            </a:r>
            <a:r>
              <a:rPr lang="zh-CN" altLang="en-US" dirty="0"/>
              <a:t>轴的自变量、因变量），要</a:t>
            </a:r>
            <a:r>
              <a:rPr lang="zh-CN" altLang="en-US" dirty="0">
                <a:solidFill>
                  <a:srgbClr val="FF0000"/>
                </a:solidFill>
              </a:rPr>
              <a:t>标明所有变量的含义</a:t>
            </a:r>
            <a:r>
              <a:rPr lang="zh-CN" altLang="en-US" dirty="0"/>
              <a:t>；</a:t>
            </a:r>
            <a:endParaRPr lang="en-US" altLang="zh-CN" dirty="0"/>
          </a:p>
          <a:p>
            <a:pPr marL="342900" indent="-342900">
              <a:buFont typeface="+mj-lt"/>
              <a:buAutoNum type="arabicPeriod"/>
            </a:pPr>
            <a:r>
              <a:rPr lang="zh-CN" altLang="en-US" dirty="0"/>
              <a:t>同一篇文章中所有图片上的文字字母，大小写、字体、字号、粗细等都应尽量保持一致；</a:t>
            </a:r>
          </a:p>
          <a:p>
            <a:pPr marL="342900" indent="-342900">
              <a:buFont typeface="+mj-lt"/>
              <a:buAutoNum type="arabicPeriod"/>
            </a:pPr>
            <a:r>
              <a:rPr lang="zh-CN" altLang="en-US" dirty="0"/>
              <a:t>图片要紧密结合文章内容，包括说明文字；</a:t>
            </a:r>
          </a:p>
          <a:p>
            <a:pPr marL="342900" indent="-342900">
              <a:buFont typeface="+mj-lt"/>
              <a:buAutoNum type="arabicPeriod"/>
            </a:pPr>
            <a:r>
              <a:rPr lang="zh-CN" altLang="en-US" dirty="0"/>
              <a:t>图片尽量</a:t>
            </a:r>
            <a:r>
              <a:rPr lang="zh-CN" altLang="en-US" dirty="0">
                <a:solidFill>
                  <a:srgbClr val="FF0000"/>
                </a:solidFill>
              </a:rPr>
              <a:t>精要</a:t>
            </a:r>
            <a:r>
              <a:rPr lang="zh-CN" altLang="en-US" dirty="0"/>
              <a:t>，不要为了有图而插图，否则起到反效果，同样不要把图片做得复杂来显示专业；</a:t>
            </a:r>
          </a:p>
          <a:p>
            <a:pPr marL="342900" indent="-342900">
              <a:buFont typeface="+mj-lt"/>
              <a:buAutoNum type="arabicPeriod"/>
            </a:pPr>
            <a:r>
              <a:rPr lang="zh-CN" altLang="en-US" dirty="0"/>
              <a:t>为了打印效果，图片底色常选用白色。</a:t>
            </a:r>
            <a:endParaRPr lang="en-US" altLang="zh-CN" dirty="0"/>
          </a:p>
          <a:p>
            <a:pPr marL="342900" indent="-342900">
              <a:buFont typeface="+mj-lt"/>
              <a:buAutoNum type="arabicPeriod"/>
            </a:pPr>
            <a:r>
              <a:rPr lang="zh-CN" altLang="en-US" b="0" i="0" dirty="0">
                <a:solidFill>
                  <a:srgbClr val="121212"/>
                </a:solidFill>
                <a:effectLst/>
                <a:latin typeface="-apple-system"/>
              </a:rPr>
              <a:t>每个杂志都有自己的</a:t>
            </a:r>
            <a:r>
              <a:rPr lang="en-US" altLang="zh-CN" b="0" i="0" dirty="0">
                <a:solidFill>
                  <a:srgbClr val="121212"/>
                </a:solidFill>
                <a:effectLst/>
                <a:latin typeface="-apple-system"/>
              </a:rPr>
              <a:t>Guidelines for authors, Guidelines for artworks</a:t>
            </a:r>
            <a:r>
              <a:rPr lang="zh-CN" altLang="en-US" b="0" i="0" dirty="0">
                <a:solidFill>
                  <a:srgbClr val="121212"/>
                </a:solidFill>
                <a:effectLst/>
                <a:latin typeface="-apple-system"/>
              </a:rPr>
              <a:t>，论文投递时</a:t>
            </a:r>
            <a:r>
              <a:rPr lang="zh-CN" altLang="en-US" b="0" i="0" dirty="0">
                <a:solidFill>
                  <a:srgbClr val="FF0000"/>
                </a:solidFill>
                <a:effectLst/>
                <a:latin typeface="-apple-system"/>
              </a:rPr>
              <a:t>需要结合所投期刊的具体格式要求进行针对性绘制</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3558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a:solidFill>
                  <a:schemeClr val="bg1"/>
                </a:solidFill>
              </a:rPr>
              <a:t>谢 谢！</a:t>
            </a:r>
          </a:p>
        </p:txBody>
      </p:sp>
    </p:spTree>
    <p:extLst>
      <p:ext uri="{BB962C8B-B14F-4D97-AF65-F5344CB8AC3E}">
        <p14:creationId xmlns:p14="http://schemas.microsoft.com/office/powerpoint/2010/main" val="56405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1 Matplotlib</a:t>
            </a:r>
            <a:r>
              <a:rPr lang="zh-CN" altLang="en-US" dirty="0">
                <a:latin typeface="Times New Roman" panose="02020603050405020304" pitchFamily="18" charset="0"/>
                <a:ea typeface="黑体" panose="02010609060101010101" pitchFamily="49" charset="-122"/>
              </a:rPr>
              <a:t>安装与调用</a:t>
            </a:r>
          </a:p>
        </p:txBody>
      </p:sp>
      <p:sp>
        <p:nvSpPr>
          <p:cNvPr id="4" name="内容占位符 3">
            <a:extLst>
              <a:ext uri="{FF2B5EF4-FFF2-40B4-BE49-F238E27FC236}">
                <a16:creationId xmlns:a16="http://schemas.microsoft.com/office/drawing/2014/main" id="{E3F6EA65-EEB5-45A8-A29A-089B5D926F1B}"/>
              </a:ext>
            </a:extLst>
          </p:cNvPr>
          <p:cNvSpPr>
            <a:spLocks noGrp="1"/>
          </p:cNvSpPr>
          <p:nvPr>
            <p:ph sz="quarter" idx="10"/>
          </p:nvPr>
        </p:nvSpPr>
        <p:spPr/>
        <p:txBody>
          <a:bodyPr>
            <a:normAutofit/>
          </a:bodyPr>
          <a:lstStyle/>
          <a:p>
            <a:pPr algn="just"/>
            <a:r>
              <a:rPr lang="zh-CN" altLang="en-US" dirty="0">
                <a:latin typeface="Times New Roman" panose="02020603050405020304" pitchFamily="18" charset="0"/>
                <a:ea typeface="黑体" panose="02010609060101010101" pitchFamily="49" charset="-122"/>
              </a:rPr>
              <a:t>安装</a:t>
            </a:r>
            <a:endParaRPr lang="en-US" altLang="zh-CN" dirty="0">
              <a:latin typeface="Times New Roman" panose="02020603050405020304" pitchFamily="18" charset="0"/>
              <a:ea typeface="黑体" panose="02010609060101010101" pitchFamily="49" charset="-122"/>
            </a:endParaRPr>
          </a:p>
          <a:p>
            <a:pPr lvl="1" algn="just"/>
            <a:r>
              <a:rPr lang="en-US" altLang="zh-CN" dirty="0">
                <a:latin typeface="Times New Roman" panose="02020603050405020304" pitchFamily="18" charset="0"/>
                <a:ea typeface="黑体" panose="02010609060101010101" pitchFamily="49" charset="-122"/>
              </a:rPr>
              <a:t>pip install matplotlib</a:t>
            </a:r>
          </a:p>
          <a:p>
            <a:pPr algn="just"/>
            <a:r>
              <a:rPr lang="zh-CN" altLang="en-US" dirty="0">
                <a:latin typeface="Times New Roman" panose="02020603050405020304" pitchFamily="18" charset="0"/>
                <a:ea typeface="黑体" panose="02010609060101010101" pitchFamily="49" charset="-122"/>
              </a:rPr>
              <a:t>调用</a:t>
            </a:r>
            <a:endParaRPr lang="en-US" altLang="zh-CN" dirty="0">
              <a:latin typeface="Times New Roman" panose="02020603050405020304" pitchFamily="18" charset="0"/>
              <a:ea typeface="黑体" panose="02010609060101010101" pitchFamily="49" charset="-122"/>
            </a:endParaRPr>
          </a:p>
          <a:p>
            <a:pPr lvl="1" algn="just"/>
            <a:r>
              <a:rPr lang="zh-CN" altLang="en-US" dirty="0">
                <a:latin typeface="Times New Roman" panose="02020603050405020304" pitchFamily="18" charset="0"/>
                <a:ea typeface="黑体" panose="02010609060101010101" pitchFamily="49" charset="-122"/>
              </a:rPr>
              <a:t>最常用：</a:t>
            </a:r>
            <a:endParaRPr lang="en-US" altLang="zh-CN" dirty="0">
              <a:latin typeface="Times New Roman" panose="02020603050405020304" pitchFamily="18" charset="0"/>
              <a:ea typeface="黑体" panose="02010609060101010101" pitchFamily="49" charset="-122"/>
            </a:endParaRPr>
          </a:p>
          <a:p>
            <a:pPr lvl="2" algn="just"/>
            <a:r>
              <a:rPr lang="en-US" altLang="zh-CN" sz="1800" dirty="0">
                <a:latin typeface="Times New Roman" panose="02020603050405020304" pitchFamily="18" charset="0"/>
                <a:ea typeface="黑体" panose="02010609060101010101" pitchFamily="49" charset="-122"/>
              </a:rPr>
              <a:t>import</a:t>
            </a:r>
            <a:r>
              <a:rPr lang="zh-CN" altLang="en-US" sz="1800" dirty="0">
                <a:latin typeface="Times New Roman" panose="02020603050405020304" pitchFamily="18" charset="0"/>
                <a:ea typeface="黑体" panose="02010609060101010101" pitchFamily="49" charset="-122"/>
              </a:rPr>
              <a:t> </a:t>
            </a:r>
            <a:r>
              <a:rPr lang="en-US" altLang="zh-CN" sz="1800" dirty="0">
                <a:latin typeface="Times New Roman" panose="02020603050405020304" pitchFamily="18" charset="0"/>
                <a:ea typeface="黑体" panose="02010609060101010101" pitchFamily="49" charset="-122"/>
              </a:rPr>
              <a:t>matplotlib</a:t>
            </a:r>
          </a:p>
          <a:p>
            <a:pPr lvl="2" algn="just"/>
            <a:r>
              <a:rPr lang="en-US" altLang="zh-CN" sz="1800" dirty="0">
                <a:latin typeface="Times New Roman" panose="02020603050405020304" pitchFamily="18" charset="0"/>
                <a:ea typeface="黑体" panose="02010609060101010101" pitchFamily="49" charset="-122"/>
              </a:rPr>
              <a:t>from matplotlib import </a:t>
            </a:r>
            <a:r>
              <a:rPr lang="en-US" altLang="zh-CN" sz="1800" dirty="0" err="1">
                <a:latin typeface="Times New Roman" panose="02020603050405020304" pitchFamily="18" charset="0"/>
                <a:ea typeface="黑体" panose="02010609060101010101" pitchFamily="49" charset="-122"/>
              </a:rPr>
              <a:t>pyplot</a:t>
            </a:r>
            <a:r>
              <a:rPr lang="en-US" altLang="zh-CN" sz="1800" dirty="0">
                <a:latin typeface="Times New Roman" panose="02020603050405020304" pitchFamily="18" charset="0"/>
                <a:ea typeface="黑体" panose="02010609060101010101" pitchFamily="49" charset="-122"/>
              </a:rPr>
              <a:t> as </a:t>
            </a:r>
            <a:r>
              <a:rPr lang="en-US" altLang="zh-CN" sz="1800" dirty="0" err="1">
                <a:latin typeface="Times New Roman" panose="02020603050405020304" pitchFamily="18" charset="0"/>
                <a:ea typeface="黑体" panose="02010609060101010101" pitchFamily="49" charset="-122"/>
              </a:rPr>
              <a:t>plt</a:t>
            </a:r>
            <a:endParaRPr lang="en-US" altLang="zh-CN" sz="1800" dirty="0">
              <a:latin typeface="Times New Roman" panose="02020603050405020304" pitchFamily="18" charset="0"/>
              <a:ea typeface="黑体" panose="02010609060101010101" pitchFamily="49" charset="-122"/>
            </a:endParaRPr>
          </a:p>
          <a:p>
            <a:pPr algn="just"/>
            <a:r>
              <a:rPr lang="zh-CN" altLang="en-US" dirty="0">
                <a:latin typeface="Times New Roman" panose="02020603050405020304" pitchFamily="18" charset="0"/>
                <a:ea typeface="黑体" panose="02010609060101010101" pitchFamily="49" charset="-122"/>
              </a:rPr>
              <a:t>注意：</a:t>
            </a:r>
            <a:endParaRPr lang="en-US" altLang="zh-CN" dirty="0">
              <a:latin typeface="Times New Roman" panose="02020603050405020304" pitchFamily="18" charset="0"/>
              <a:ea typeface="黑体" panose="02010609060101010101" pitchFamily="49" charset="-122"/>
            </a:endParaRPr>
          </a:p>
          <a:p>
            <a:pPr lvl="1" algn="just"/>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有两种绘图方式，一种是使用类似于</a:t>
            </a:r>
            <a:r>
              <a:rPr lang="en-US" altLang="zh-CN" dirty="0">
                <a:latin typeface="Times New Roman" panose="02020603050405020304" pitchFamily="18" charset="0"/>
                <a:ea typeface="黑体" panose="02010609060101010101" pitchFamily="49" charset="-122"/>
              </a:rPr>
              <a:t>MATLAB</a:t>
            </a:r>
            <a:r>
              <a:rPr lang="zh-CN" altLang="en-US" dirty="0">
                <a:latin typeface="Times New Roman" panose="02020603050405020304" pitchFamily="18" charset="0"/>
                <a:ea typeface="黑体" panose="02010609060101010101" pitchFamily="49" charset="-122"/>
              </a:rPr>
              <a:t>的函数接口</a:t>
            </a:r>
            <a:r>
              <a:rPr lang="en-US" altLang="zh-CN" dirty="0">
                <a:latin typeface="Times New Roman" panose="02020603050405020304" pitchFamily="18" charset="0"/>
                <a:ea typeface="黑体" panose="02010609060101010101" pitchFamily="49" charset="-122"/>
              </a:rPr>
              <a:t>API</a:t>
            </a:r>
            <a:r>
              <a:rPr lang="zh-CN" altLang="en-US" dirty="0">
                <a:latin typeface="Times New Roman" panose="02020603050405020304" pitchFamily="18" charset="0"/>
                <a:ea typeface="黑体" panose="02010609060101010101" pitchFamily="49" charset="-122"/>
              </a:rPr>
              <a:t>（可以简单理解为使用</a:t>
            </a:r>
            <a:r>
              <a:rPr lang="en-US" altLang="zh-CN" dirty="0" err="1">
                <a:latin typeface="Times New Roman" panose="02020603050405020304" pitchFamily="18" charset="0"/>
                <a:ea typeface="黑体" panose="02010609060101010101" pitchFamily="49" charset="-122"/>
              </a:rPr>
              <a:t>plt.function</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，另一种是使用面向对象的</a:t>
            </a:r>
            <a:r>
              <a:rPr lang="en-US" altLang="zh-CN" dirty="0">
                <a:latin typeface="Times New Roman" panose="02020603050405020304" pitchFamily="18" charset="0"/>
                <a:ea typeface="黑体" panose="02010609060101010101" pitchFamily="49" charset="-122"/>
              </a:rPr>
              <a:t>API</a:t>
            </a:r>
            <a:r>
              <a:rPr lang="zh-CN" altLang="en-US" dirty="0">
                <a:latin typeface="Times New Roman" panose="02020603050405020304" pitchFamily="18" charset="0"/>
                <a:ea typeface="黑体" panose="02010609060101010101" pitchFamily="49" charset="-122"/>
              </a:rPr>
              <a:t>（例如</a:t>
            </a:r>
            <a:r>
              <a:rPr lang="en-US" altLang="zh-CN" dirty="0" err="1">
                <a:latin typeface="Times New Roman" panose="02020603050405020304" pitchFamily="18" charset="0"/>
                <a:ea typeface="黑体" panose="02010609060101010101" pitchFamily="49" charset="-122"/>
              </a:rPr>
              <a:t>ax.function</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，其中</a:t>
            </a:r>
            <a:r>
              <a:rPr lang="en-US" altLang="zh-CN" dirty="0">
                <a:latin typeface="Times New Roman" panose="02020603050405020304" pitchFamily="18" charset="0"/>
                <a:ea typeface="黑体" panose="02010609060101010101" pitchFamily="49" charset="-122"/>
              </a:rPr>
              <a:t>ax</a:t>
            </a:r>
            <a:r>
              <a:rPr lang="zh-CN" altLang="en-US" dirty="0">
                <a:latin typeface="Times New Roman" panose="02020603050405020304" pitchFamily="18" charset="0"/>
                <a:ea typeface="黑体" panose="02010609060101010101" pitchFamily="49" charset="-122"/>
              </a:rPr>
              <a:t>是</a:t>
            </a:r>
            <a:r>
              <a:rPr lang="en-US" altLang="zh-CN" dirty="0">
                <a:latin typeface="Times New Roman" panose="02020603050405020304" pitchFamily="18" charset="0"/>
                <a:ea typeface="黑体" panose="02010609060101010101" pitchFamily="49" charset="-122"/>
              </a:rPr>
              <a:t>matplotlib</a:t>
            </a:r>
            <a:r>
              <a:rPr lang="zh-CN" altLang="en-US" dirty="0">
                <a:latin typeface="Times New Roman" panose="02020603050405020304" pitchFamily="18" charset="0"/>
                <a:ea typeface="黑体" panose="02010609060101010101" pitchFamily="49" charset="-122"/>
              </a:rPr>
              <a:t>的一个实例对象</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。第一种上手容易，第二种功能更为强大，逻辑更为清晰。本课程主要是用第一种。</a:t>
            </a:r>
            <a:endParaRPr lang="en-US" altLang="zh-CN" dirty="0">
              <a:latin typeface="Times New Roman" panose="02020603050405020304" pitchFamily="18" charset="0"/>
              <a:ea typeface="黑体" panose="02010609060101010101" pitchFamily="49" charset="-122"/>
            </a:endParaRPr>
          </a:p>
          <a:p>
            <a:pPr lvl="1" algn="just"/>
            <a:r>
              <a:rPr lang="en-US" altLang="zh-CN" dirty="0">
                <a:solidFill>
                  <a:schemeClr val="bg2">
                    <a:lumMod val="50000"/>
                  </a:schemeClr>
                </a:solidFill>
                <a:latin typeface="Times New Roman" panose="02020603050405020304" pitchFamily="18" charset="0"/>
                <a:ea typeface="黑体" panose="02010609060101010101" pitchFamily="49" charset="-122"/>
              </a:rPr>
              <a:t>API</a:t>
            </a:r>
            <a:r>
              <a:rPr lang="zh-CN" altLang="en-US" dirty="0">
                <a:solidFill>
                  <a:schemeClr val="bg2">
                    <a:lumMod val="50000"/>
                  </a:schemeClr>
                </a:solidFill>
                <a:latin typeface="Times New Roman" panose="02020603050405020304" pitchFamily="18" charset="0"/>
                <a:ea typeface="黑体" panose="02010609060101010101" pitchFamily="49" charset="-122"/>
              </a:rPr>
              <a:t>（</a:t>
            </a:r>
            <a:r>
              <a:rPr lang="en-US" altLang="zh-CN" dirty="0">
                <a:solidFill>
                  <a:schemeClr val="bg2">
                    <a:lumMod val="50000"/>
                  </a:schemeClr>
                </a:solidFill>
                <a:latin typeface="Times New Roman" panose="02020603050405020304" pitchFamily="18" charset="0"/>
                <a:ea typeface="黑体" panose="02010609060101010101" pitchFamily="49" charset="-122"/>
              </a:rPr>
              <a:t>Application Programming Interface</a:t>
            </a:r>
            <a:r>
              <a:rPr lang="zh-CN" altLang="en-US" dirty="0">
                <a:solidFill>
                  <a:schemeClr val="bg2">
                    <a:lumMod val="50000"/>
                  </a:schemeClr>
                </a:solidFill>
                <a:latin typeface="Times New Roman" panose="02020603050405020304" pitchFamily="18" charset="0"/>
                <a:ea typeface="黑体" panose="02010609060101010101" pitchFamily="49" charset="-122"/>
              </a:rPr>
              <a:t>，应用程序接口）</a:t>
            </a:r>
            <a:endParaRPr lang="en-US" altLang="zh-CN" dirty="0">
              <a:solidFill>
                <a:schemeClr val="bg2">
                  <a:lumMod val="50000"/>
                </a:schemeClr>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29174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a:t>
            </a:r>
            <a:r>
              <a:rPr lang="zh-CN" altLang="en-US" dirty="0">
                <a:latin typeface="Times New Roman" panose="02020603050405020304" pitchFamily="18" charset="0"/>
                <a:ea typeface="黑体" panose="02010609060101010101" pitchFamily="49" charset="-122"/>
              </a:rPr>
              <a:t>一个简单的例子</a:t>
            </a:r>
          </a:p>
        </p:txBody>
      </p:sp>
      <p:sp>
        <p:nvSpPr>
          <p:cNvPr id="6" name="Rectangle 3">
            <a:extLst>
              <a:ext uri="{FF2B5EF4-FFF2-40B4-BE49-F238E27FC236}">
                <a16:creationId xmlns:a16="http://schemas.microsoft.com/office/drawing/2014/main" id="{4E650BD1-C47E-4AE6-B18B-A396109C40FD}"/>
              </a:ext>
            </a:extLst>
          </p:cNvPr>
          <p:cNvSpPr>
            <a:spLocks noChangeArrowheads="1"/>
          </p:cNvSpPr>
          <p:nvPr/>
        </p:nvSpPr>
        <p:spPr bwMode="auto">
          <a:xfrm>
            <a:off x="410668" y="1876596"/>
            <a:ext cx="8322663" cy="464210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Fira Code"/>
              </a:rPr>
              <a:t>from </a:t>
            </a:r>
            <a:r>
              <a:rPr kumimoji="0" lang="zh-CN" altLang="zh-CN" sz="1400" b="0" i="0" u="none" strike="noStrike" cap="none" normalizeH="0" baseline="0" dirty="0">
                <a:ln>
                  <a:noFill/>
                </a:ln>
                <a:solidFill>
                  <a:srgbClr val="A9B7C6"/>
                </a:solidFill>
                <a:effectLst/>
                <a:latin typeface="Arial Unicode MS"/>
                <a:ea typeface="Fira Code"/>
              </a:rPr>
              <a:t>matplotlib </a:t>
            </a:r>
            <a:r>
              <a:rPr kumimoji="0" lang="zh-CN" altLang="zh-CN" sz="1400" b="0" i="0" u="none" strike="noStrike" cap="none" normalizeH="0" baseline="0" dirty="0">
                <a:ln>
                  <a:noFill/>
                </a:ln>
                <a:solidFill>
                  <a:srgbClr val="CC7832"/>
                </a:solidFill>
                <a:effectLst/>
                <a:latin typeface="Arial Unicode MS"/>
                <a:ea typeface="Fira Code"/>
              </a:rPr>
              <a:t>import </a:t>
            </a:r>
            <a:r>
              <a:rPr kumimoji="0" lang="zh-CN" altLang="zh-CN" sz="1400" b="0" i="0" u="none" strike="noStrike" cap="none" normalizeH="0" baseline="0" dirty="0">
                <a:ln>
                  <a:noFill/>
                </a:ln>
                <a:solidFill>
                  <a:srgbClr val="A9B7C6"/>
                </a:solidFill>
                <a:effectLst/>
                <a:latin typeface="Arial Unicode MS"/>
                <a:ea typeface="Fira Code"/>
              </a:rPr>
              <a:t>pyplot </a:t>
            </a:r>
            <a:r>
              <a:rPr kumimoji="0" lang="zh-CN" altLang="zh-CN" sz="1400" b="0" i="0" u="none" strike="noStrike" cap="none" normalizeH="0" baseline="0" dirty="0">
                <a:ln>
                  <a:noFill/>
                </a:ln>
                <a:solidFill>
                  <a:srgbClr val="CC7832"/>
                </a:solidFill>
                <a:effectLst/>
                <a:latin typeface="Arial Unicode MS"/>
                <a:ea typeface="Fira Code"/>
              </a:rPr>
              <a:t>as </a:t>
            </a:r>
            <a:r>
              <a:rPr kumimoji="0" lang="zh-CN" altLang="zh-CN" sz="1400" b="0" i="0" u="none" strike="noStrike" cap="none" normalizeH="0" baseline="0" dirty="0">
                <a:ln>
                  <a:noFill/>
                </a:ln>
                <a:solidFill>
                  <a:srgbClr val="A9B7C6"/>
                </a:solidFill>
                <a:effectLst/>
                <a:latin typeface="Arial Unicode MS"/>
                <a:ea typeface="Fira Code"/>
              </a:rPr>
              <a:t>plt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plt.ion()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打开交互式绘图环境，</a:t>
            </a:r>
            <a:r>
              <a:rPr kumimoji="0" lang="zh-CN" altLang="en-US"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在</a:t>
            </a:r>
            <a:r>
              <a:rPr kumimoji="0" lang="zh-CN" altLang="zh-CN" sz="1400" b="0" i="0" u="none" strike="noStrike" cap="none" normalizeH="0" baseline="0" dirty="0">
                <a:ln>
                  <a:noFill/>
                </a:ln>
                <a:solidFill>
                  <a:srgbClr val="808080"/>
                </a:solidFill>
                <a:effectLst/>
                <a:latin typeface="Arial Unicode MS"/>
                <a:ea typeface="Fira Code"/>
              </a:rPr>
              <a:t>IPython</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中起作用</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x = </a:t>
            </a:r>
            <a:r>
              <a:rPr kumimoji="0" lang="zh-CN" altLang="zh-CN" sz="1400" b="0" i="0" u="none" strike="noStrike" cap="none" normalizeH="0" baseline="0" dirty="0">
                <a:ln>
                  <a:noFill/>
                </a:ln>
                <a:solidFill>
                  <a:srgbClr val="8888C6"/>
                </a:solidFill>
                <a:effectLst/>
                <a:latin typeface="Arial Unicode MS"/>
                <a:ea typeface="Fira Code"/>
              </a:rPr>
              <a:t>list</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8888C6"/>
                </a:solidFill>
                <a:effectLst/>
                <a:latin typeface="Arial Unicode MS"/>
                <a:ea typeface="Fira Code"/>
              </a:rPr>
              <a:t>range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6</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准备数据，注意</a:t>
            </a:r>
            <a:r>
              <a:rPr kumimoji="0" lang="zh-CN" altLang="zh-CN" sz="1400" b="0" i="0" u="none" strike="noStrike" cap="none" normalizeH="0" baseline="0" dirty="0">
                <a:ln>
                  <a:noFill/>
                </a:ln>
                <a:solidFill>
                  <a:srgbClr val="808080"/>
                </a:solidFill>
                <a:effectLst/>
                <a:latin typeface="Arial Unicode MS"/>
                <a:ea typeface="Fira Code"/>
              </a:rPr>
              <a:t>range</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函数得到的内容并非是一个列表</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y = [num**</a:t>
            </a:r>
            <a:r>
              <a:rPr kumimoji="0" lang="zh-CN" altLang="zh-CN" sz="1400" b="0" i="0" u="none" strike="noStrike" cap="none" normalizeH="0" baseline="0" dirty="0">
                <a:ln>
                  <a:noFill/>
                </a:ln>
                <a:solidFill>
                  <a:srgbClr val="6897BB"/>
                </a:solidFill>
                <a:effectLst/>
                <a:latin typeface="Arial Unicode MS"/>
                <a:ea typeface="Fira Code"/>
              </a:rPr>
              <a:t>2 </a:t>
            </a:r>
            <a:r>
              <a:rPr kumimoji="0" lang="zh-CN" altLang="zh-CN" sz="1400" b="0" i="0" u="none" strike="noStrike" cap="none" normalizeH="0" baseline="0" dirty="0">
                <a:ln>
                  <a:noFill/>
                </a:ln>
                <a:solidFill>
                  <a:srgbClr val="CC7832"/>
                </a:solidFill>
                <a:effectLst/>
                <a:latin typeface="Arial Unicode MS"/>
                <a:ea typeface="Fira Code"/>
              </a:rPr>
              <a:t>for </a:t>
            </a:r>
            <a:r>
              <a:rPr kumimoji="0" lang="zh-CN" altLang="zh-CN" sz="1400" b="0" i="0" u="none" strike="noStrike" cap="none" normalizeH="0" baseline="0" dirty="0">
                <a:ln>
                  <a:noFill/>
                </a:ln>
                <a:solidFill>
                  <a:srgbClr val="A9B7C6"/>
                </a:solidFill>
                <a:effectLst/>
                <a:latin typeface="Arial Unicode MS"/>
                <a:ea typeface="Fira Code"/>
              </a:rPr>
              <a:t>num </a:t>
            </a:r>
            <a:r>
              <a:rPr kumimoji="0" lang="zh-CN" altLang="zh-CN" sz="1400" b="0" i="0" u="none" strike="noStrike" cap="none" normalizeH="0" baseline="0" dirty="0">
                <a:ln>
                  <a:noFill/>
                </a:ln>
                <a:solidFill>
                  <a:srgbClr val="CC7832"/>
                </a:solidFill>
                <a:effectLst/>
                <a:latin typeface="Arial Unicode MS"/>
                <a:ea typeface="Fira Code"/>
              </a:rPr>
              <a:t>in </a:t>
            </a:r>
            <a:r>
              <a:rPr kumimoji="0" lang="zh-CN" altLang="zh-CN" sz="1400" b="0" i="0" u="none" strike="noStrike" cap="none" normalizeH="0" baseline="0" dirty="0">
                <a:ln>
                  <a:noFill/>
                </a:ln>
                <a:solidFill>
                  <a:srgbClr val="A9B7C6"/>
                </a:solidFill>
                <a:effectLst/>
                <a:latin typeface="Arial Unicode MS"/>
                <a:ea typeface="Fira Code"/>
              </a:rPr>
              <a:t>x]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准备数据，使用了列表推导式</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plt.plot(x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lw</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marker</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画图，</a:t>
            </a:r>
            <a:r>
              <a:rPr kumimoji="0" lang="zh-CN" altLang="zh-CN" sz="1400" b="0" i="0" u="none" strike="noStrike" cap="none" normalizeH="0" baseline="0" dirty="0">
                <a:ln>
                  <a:noFill/>
                </a:ln>
                <a:solidFill>
                  <a:srgbClr val="808080"/>
                </a:solidFill>
                <a:effectLst/>
                <a:latin typeface="Arial Unicode MS"/>
                <a:ea typeface="Fira Code"/>
              </a:rPr>
              <a:t>ls</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400" b="0" i="0" u="none" strike="noStrike" cap="none" normalizeH="0" baseline="0" dirty="0">
                <a:ln>
                  <a:noFill/>
                </a:ln>
                <a:solidFill>
                  <a:srgbClr val="808080"/>
                </a:solidFill>
                <a:effectLst/>
                <a:latin typeface="Arial Unicode MS"/>
                <a:ea typeface="Fira Code"/>
              </a:rPr>
              <a:t>lw</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与</a:t>
            </a:r>
            <a:r>
              <a:rPr kumimoji="0" lang="zh-CN" altLang="zh-CN" sz="1400" b="0" i="0" u="none" strike="noStrike" cap="none" normalizeH="0" baseline="0" dirty="0">
                <a:ln>
                  <a:noFill/>
                </a:ln>
                <a:solidFill>
                  <a:srgbClr val="808080"/>
                </a:solidFill>
                <a:effectLst/>
                <a:latin typeface="Arial Unicode MS"/>
                <a:ea typeface="Fira Code"/>
              </a:rPr>
              <a:t>marker</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均为线型控制</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plt.plot(x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9B7C6"/>
                </a:solidFill>
                <a:effectLst/>
                <a:latin typeface="Arial Unicode MS"/>
                <a:ea typeface="Fira Code"/>
              </a:rPr>
              <a: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lw</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‘2’</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marker</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‘o’</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画图，</a:t>
            </a:r>
            <a:r>
              <a:rPr kumimoji="0" lang="zh-CN" altLang="zh-CN" sz="1400" b="0" i="0" u="none" strike="noStrike" cap="none" normalizeH="0" baseline="0" dirty="0">
                <a:ln>
                  <a:noFill/>
                </a:ln>
                <a:solidFill>
                  <a:srgbClr val="808080"/>
                </a:solidFill>
                <a:effectLst/>
                <a:latin typeface="Arial Unicode MS"/>
                <a:ea typeface="Fira Code"/>
              </a:rPr>
              <a:t>ls</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r>
              <a:rPr kumimoji="0" lang="zh-CN" altLang="zh-CN" sz="1400" b="0" i="0" u="none" strike="noStrike" cap="none" normalizeH="0" baseline="0" dirty="0">
                <a:ln>
                  <a:noFill/>
                </a:ln>
                <a:solidFill>
                  <a:srgbClr val="808080"/>
                </a:solidFill>
                <a:effectLst/>
                <a:latin typeface="Arial Unicode MS"/>
                <a:ea typeface="Fira Code"/>
              </a:rPr>
              <a:t>lw</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与</a:t>
            </a:r>
            <a:r>
              <a:rPr kumimoji="0" lang="zh-CN" altLang="zh-CN" sz="1400" b="0" i="0" u="none" strike="noStrike" cap="none" normalizeH="0" baseline="0" dirty="0">
                <a:ln>
                  <a:noFill/>
                </a:ln>
                <a:solidFill>
                  <a:srgbClr val="808080"/>
                </a:solidFill>
                <a:effectLst/>
                <a:latin typeface="Arial Unicode MS"/>
                <a:ea typeface="Fira Code"/>
              </a:rPr>
              <a:t>marker</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均为线型控制</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plt.title(</a:t>
            </a:r>
            <a:r>
              <a:rPr kumimoji="0" lang="zh-CN" altLang="zh-CN" sz="1400" b="0" i="0" u="none" strike="noStrike" cap="none" normalizeH="0" baseline="0" dirty="0">
                <a:ln>
                  <a:noFill/>
                </a:ln>
                <a:solidFill>
                  <a:srgbClr val="6A8759"/>
                </a:solidFill>
                <a:effectLst/>
                <a:latin typeface="Arial Unicode MS"/>
                <a:ea typeface="Fira Code"/>
              </a:rPr>
              <a:t>‘Some Curves’</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20</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添加标题，使用</a:t>
            </a:r>
            <a:r>
              <a:rPr kumimoji="0" lang="zh-CN" altLang="zh-CN" sz="1400" b="0" i="0" u="none" strike="noStrike" cap="none" normalizeH="0" baseline="0" dirty="0">
                <a:ln>
                  <a:noFill/>
                </a:ln>
                <a:solidFill>
                  <a:srgbClr val="808080"/>
                </a:solidFill>
                <a:effectLst/>
                <a:latin typeface="Arial Unicode MS"/>
                <a:ea typeface="Fira Code"/>
              </a:rPr>
              <a:t>fontsize</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控制字号，下同</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plt.xlabel(</a:t>
            </a:r>
            <a:r>
              <a:rPr kumimoji="0" lang="zh-CN" altLang="zh-CN" sz="1400" b="0" i="0" u="none" strike="noStrike" cap="none" normalizeH="0" baseline="0" dirty="0">
                <a:ln>
                  <a:noFill/>
                </a:ln>
                <a:solidFill>
                  <a:srgbClr val="6A8759"/>
                </a:solidFill>
                <a:effectLst/>
                <a:latin typeface="Arial Unicode MS"/>
                <a:ea typeface="Fira Code"/>
              </a:rPr>
              <a:t>‘x'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16</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添加</a:t>
            </a:r>
            <a:r>
              <a:rPr kumimoji="0" lang="zh-CN" altLang="zh-CN" sz="1400" b="0" i="0" u="none" strike="noStrike" cap="none" normalizeH="0" baseline="0" dirty="0">
                <a:ln>
                  <a:noFill/>
                </a:ln>
                <a:solidFill>
                  <a:srgbClr val="808080"/>
                </a:solidFill>
                <a:effectLst/>
                <a:latin typeface="Arial Unicode MS"/>
                <a:ea typeface="Fira Code"/>
              </a:rPr>
              <a:t>x</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轴标签</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plt.ylabel(</a:t>
            </a:r>
            <a:r>
              <a:rPr kumimoji="0" lang="zh-CN" altLang="zh-CN" sz="1400" b="0" i="0" u="none" strike="noStrike" cap="none" normalizeH="0" baseline="0" dirty="0">
                <a:ln>
                  <a:noFill/>
                </a:ln>
                <a:solidFill>
                  <a:srgbClr val="6A8759"/>
                </a:solidFill>
                <a:effectLst/>
                <a:latin typeface="Arial Unicode MS"/>
                <a:ea typeface="Fira Code"/>
              </a:rPr>
              <a:t>'y'</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fontsize</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16</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添加</a:t>
            </a:r>
            <a:r>
              <a:rPr kumimoji="0" lang="zh-CN" altLang="zh-CN" sz="1400" b="0" i="0" u="none" strike="noStrike" cap="none" normalizeH="0" baseline="0" dirty="0">
                <a:ln>
                  <a:noFill/>
                </a:ln>
                <a:solidFill>
                  <a:srgbClr val="808080"/>
                </a:solidFill>
                <a:effectLst/>
                <a:latin typeface="Arial Unicode MS"/>
                <a:ea typeface="Fira Code"/>
              </a:rPr>
              <a:t>y</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轴标签</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plt.legend([</a:t>
            </a:r>
            <a:r>
              <a:rPr kumimoji="0" lang="zh-CN" altLang="zh-CN" sz="1400" b="0" i="0" u="none" strike="noStrike" cap="none" normalizeH="0" baseline="0" dirty="0">
                <a:ln>
                  <a:noFill/>
                </a:ln>
                <a:solidFill>
                  <a:srgbClr val="6A8759"/>
                </a:solidFill>
                <a:effectLst/>
                <a:latin typeface="Arial Unicode MS"/>
                <a:ea typeface="Fira Code"/>
              </a:rPr>
              <a:t>'y=x'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A8759"/>
                </a:solidFill>
                <a:effectLst/>
                <a:latin typeface="Arial Unicode MS"/>
                <a:ea typeface="Fira Code"/>
              </a:rPr>
              <a:t>'y=x^2'</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loc</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'upper left'</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添加图例，注意方括号不能少，</a:t>
            </a:r>
            <a:r>
              <a:rPr kumimoji="0" lang="zh-CN" altLang="zh-CN" sz="1400" b="0" i="0" u="none" strike="noStrike" cap="none" normalizeH="0" baseline="0" dirty="0">
                <a:ln>
                  <a:noFill/>
                </a:ln>
                <a:solidFill>
                  <a:srgbClr val="808080"/>
                </a:solidFill>
                <a:effectLst/>
                <a:latin typeface="Arial Unicode MS"/>
                <a:ea typeface="Fira Code"/>
              </a:rPr>
              <a:t>loc</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用来控制位置</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plt.xlim([-</a:t>
            </a:r>
            <a:r>
              <a:rPr kumimoji="0" lang="zh-CN" altLang="zh-CN" sz="1400" b="0" i="0" u="none" strike="noStrike" cap="none" normalizeH="0" baseline="0" dirty="0">
                <a:ln>
                  <a:noFill/>
                </a:ln>
                <a:solidFill>
                  <a:srgbClr val="6897BB"/>
                </a:solidFill>
                <a:effectLst/>
                <a:latin typeface="Arial Unicode MS"/>
                <a:ea typeface="Fira Code"/>
              </a:rPr>
              <a:t>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6</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控制</a:t>
            </a:r>
            <a:r>
              <a:rPr kumimoji="0" lang="zh-CN" altLang="zh-CN" sz="1400" b="0" i="0" u="none" strike="noStrike" cap="none" normalizeH="0" baseline="0" dirty="0">
                <a:ln>
                  <a:noFill/>
                </a:ln>
                <a:solidFill>
                  <a:srgbClr val="808080"/>
                </a:solidFill>
                <a:effectLst/>
                <a:latin typeface="Arial Unicode MS"/>
                <a:ea typeface="Fira Code"/>
              </a:rPr>
              <a:t>x</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轴显示范围</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plt.ylim([-</a:t>
            </a:r>
            <a:r>
              <a:rPr kumimoji="0" lang="zh-CN" altLang="zh-CN" sz="1400" b="0" i="0" u="none" strike="noStrike" cap="none" normalizeH="0" baseline="0" dirty="0">
                <a:ln>
                  <a:noFill/>
                </a:ln>
                <a:solidFill>
                  <a:srgbClr val="6897BB"/>
                </a:solidFill>
                <a:effectLst/>
                <a:latin typeface="Arial Unicode MS"/>
                <a:ea typeface="Fira Code"/>
              </a:rPr>
              <a:t>10</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30</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控制</a:t>
            </a:r>
            <a:r>
              <a:rPr kumimoji="0" lang="zh-CN" altLang="zh-CN" sz="1400" b="0" i="0" u="none" strike="noStrike" cap="none" normalizeH="0" baseline="0" dirty="0">
                <a:ln>
                  <a:noFill/>
                </a:ln>
                <a:solidFill>
                  <a:srgbClr val="808080"/>
                </a:solidFill>
                <a:effectLst/>
                <a:latin typeface="Arial Unicode MS"/>
                <a:ea typeface="Fira Code"/>
              </a:rPr>
              <a:t>y</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轴显示范围</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plt.grid()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加入网格线</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使用</a:t>
            </a:r>
            <a:r>
              <a:rPr kumimoji="0" lang="zh-CN" altLang="zh-CN" sz="1400" b="0" i="0" u="none" strike="noStrike" cap="none" normalizeH="0" baseline="0" dirty="0">
                <a:ln>
                  <a:noFill/>
                </a:ln>
                <a:solidFill>
                  <a:srgbClr val="808080"/>
                </a:solidFill>
                <a:effectLst/>
                <a:latin typeface="Arial Unicode MS"/>
                <a:ea typeface="Fira Code"/>
              </a:rPr>
              <a:t>annotate</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来添加带箭头的注释</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plt.annotate(</a:t>
            </a:r>
            <a:r>
              <a:rPr kumimoji="0" lang="zh-CN" altLang="zh-CN" sz="1400" b="0" i="0" u="none" strike="noStrike" cap="none" normalizeH="0" baseline="0" dirty="0">
                <a:ln>
                  <a:noFill/>
                </a:ln>
                <a:solidFill>
                  <a:srgbClr val="6A8759"/>
                </a:solidFill>
                <a:effectLst/>
                <a:latin typeface="Arial Unicode MS"/>
                <a:ea typeface="Fira Code"/>
              </a:rPr>
              <a:t>'Max'</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xy</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5</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25</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xytext</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4.1</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6897BB"/>
                </a:solidFill>
                <a:effectLst/>
                <a:latin typeface="Arial Unicode MS"/>
                <a:ea typeface="Fira Code"/>
              </a:rPr>
              <a:t>27</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arrowprops</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8888C6"/>
                </a:solidFill>
                <a:effectLst/>
                <a:latin typeface="Arial Unicode MS"/>
                <a:ea typeface="Fira Code"/>
              </a:rPr>
              <a:t>dict</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AA4926"/>
                </a:solidFill>
                <a:effectLst/>
                <a:latin typeface="Arial Unicode MS"/>
                <a:ea typeface="Fira Code"/>
              </a:rPr>
              <a:t>facecolor</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A8759"/>
                </a:solidFill>
                <a:effectLst/>
                <a:latin typeface="Arial Unicode MS"/>
                <a:ea typeface="Fira Code"/>
              </a:rPr>
              <a:t>'black'</a:t>
            </a:r>
            <a:r>
              <a:rPr kumimoji="0" lang="zh-CN" altLang="zh-CN" sz="1400" b="0" i="0" u="none" strike="noStrike" cap="none" normalizeH="0" baseline="0" dirty="0">
                <a:ln>
                  <a:noFill/>
                </a:ln>
                <a:solidFill>
                  <a:srgbClr val="CC7832"/>
                </a:solidFill>
                <a:effectLst/>
                <a:latin typeface="Arial Unicode MS"/>
                <a:ea typeface="Fira Code"/>
              </a:rPr>
              <a:t>, </a:t>
            </a:r>
            <a:r>
              <a:rPr kumimoji="0" lang="zh-CN" altLang="zh-CN" sz="1400" b="0" i="0" u="none" strike="noStrike" cap="none" normalizeH="0" baseline="0" dirty="0">
                <a:ln>
                  <a:noFill/>
                </a:ln>
                <a:solidFill>
                  <a:srgbClr val="AA4926"/>
                </a:solidFill>
                <a:effectLst/>
                <a:latin typeface="Arial Unicode MS"/>
                <a:ea typeface="Fira Code"/>
              </a:rPr>
              <a:t>width</a:t>
            </a:r>
            <a:r>
              <a:rPr kumimoji="0" lang="zh-CN" altLang="zh-CN" sz="1400" b="0" i="0" u="none" strike="noStrike" cap="none" normalizeH="0" baseline="0" dirty="0">
                <a:ln>
                  <a:noFill/>
                </a:ln>
                <a:solidFill>
                  <a:srgbClr val="A9B7C6"/>
                </a:solidFill>
                <a:effectLst/>
                <a:latin typeface="Arial Unicode MS"/>
                <a:ea typeface="Fira Code"/>
              </a:rPr>
              <a:t>=</a:t>
            </a:r>
            <a:r>
              <a:rPr kumimoji="0" lang="zh-CN" altLang="zh-CN" sz="1400" b="0" i="0" u="none" strike="noStrike" cap="none" normalizeH="0" baseline="0" dirty="0">
                <a:ln>
                  <a:noFill/>
                </a:ln>
                <a:solidFill>
                  <a:srgbClr val="6897BB"/>
                </a:solidFill>
                <a:effectLst/>
                <a:latin typeface="Arial Unicode MS"/>
                <a:ea typeface="Fira Code"/>
              </a:rPr>
              <a:t>1.5</a:t>
            </a:r>
            <a:r>
              <a:rPr kumimoji="0" lang="zh-CN" altLang="zh-CN" sz="1400" b="0" i="0" u="none" strike="noStrike" cap="none" normalizeH="0" baseline="0" dirty="0">
                <a:ln>
                  <a:noFill/>
                </a:ln>
                <a:solidFill>
                  <a:srgbClr val="A9B7C6"/>
                </a:solidFill>
                <a:effectLst/>
                <a:latin typeface="Arial Unicode MS"/>
                <a:ea typeface="Fira Code"/>
              </a:rPr>
              <a:t>))</a:t>
            </a:r>
            <a:br>
              <a:rPr kumimoji="0" lang="zh-CN" altLang="zh-CN" sz="1400" b="0" i="0" u="none" strike="noStrike" cap="none" normalizeH="0" baseline="0" dirty="0">
                <a:ln>
                  <a:noFill/>
                </a:ln>
                <a:solidFill>
                  <a:srgbClr val="A9B7C6"/>
                </a:solidFill>
                <a:effectLst/>
                <a:latin typeface="Arial Unicode MS"/>
                <a:ea typeface="Fira Code"/>
              </a:rPr>
            </a:br>
            <a:r>
              <a:rPr kumimoji="0" lang="zh-CN" altLang="zh-CN" sz="1400" b="0" i="0" u="none" strike="noStrike" cap="none" normalizeH="0" baseline="0" dirty="0">
                <a:ln>
                  <a:noFill/>
                </a:ln>
                <a:solidFill>
                  <a:srgbClr val="A9B7C6"/>
                </a:solidFill>
                <a:effectLst/>
                <a:latin typeface="Arial Unicode MS"/>
                <a:ea typeface="Fira Code"/>
              </a:rPr>
              <a:t>plt.savefig(</a:t>
            </a:r>
            <a:r>
              <a:rPr kumimoji="0" lang="zh-CN" altLang="zh-CN" sz="1400" b="0" i="0" u="none" strike="noStrike" cap="none" normalizeH="0" baseline="0" dirty="0">
                <a:ln>
                  <a:noFill/>
                </a:ln>
                <a:solidFill>
                  <a:srgbClr val="6A8759"/>
                </a:solidFill>
                <a:effectLst/>
                <a:latin typeface="Arial Unicode MS"/>
                <a:ea typeface="Fira Code"/>
              </a:rPr>
              <a:t>'D:/my figure.png'</a:t>
            </a:r>
            <a:r>
              <a:rPr kumimoji="0" lang="zh-CN" altLang="zh-CN" sz="1400" b="0" i="0" u="none" strike="noStrike" cap="none" normalizeH="0" baseline="0" dirty="0">
                <a:ln>
                  <a:noFill/>
                </a:ln>
                <a:solidFill>
                  <a:srgbClr val="A9B7C6"/>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保存图片，</a:t>
            </a:r>
            <a:r>
              <a:rPr kumimoji="0" lang="zh-CN" altLang="zh-CN" sz="140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注意</a:t>
            </a:r>
            <a:r>
              <a:rPr kumimoji="0" lang="zh-CN" altLang="zh-CN" sz="1400" i="0" u="none" strike="noStrike" cap="none" normalizeH="0" baseline="0" dirty="0">
                <a:ln>
                  <a:noFill/>
                </a:ln>
                <a:solidFill>
                  <a:srgbClr val="808080"/>
                </a:solidFill>
                <a:effectLst/>
                <a:latin typeface="Arial Unicode MS"/>
                <a:ea typeface="Fira Code"/>
              </a:rPr>
              <a:t>savefig</a:t>
            </a:r>
            <a:r>
              <a:rPr kumimoji="0" lang="zh-CN" altLang="zh-CN" sz="140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命令必须在</a:t>
            </a:r>
            <a:r>
              <a:rPr kumimoji="0" lang="zh-CN" altLang="zh-CN" sz="1400" i="0" u="none" strike="noStrike" cap="none" normalizeH="0" baseline="0" dirty="0">
                <a:ln>
                  <a:noFill/>
                </a:ln>
                <a:solidFill>
                  <a:srgbClr val="808080"/>
                </a:solidFill>
                <a:effectLst/>
                <a:latin typeface="Arial Unicode MS"/>
                <a:ea typeface="Fira Code"/>
              </a:rPr>
              <a:t>show</a:t>
            </a:r>
            <a:r>
              <a:rPr kumimoji="0" lang="zh-CN" altLang="zh-CN" sz="140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命令之前</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latin typeface="Arial Unicode MS"/>
                <a:ea typeface="Fira Code"/>
              </a:rPr>
              <a:t>plt.show()  </a:t>
            </a:r>
            <a:r>
              <a:rPr kumimoji="0" lang="zh-CN" altLang="zh-CN" sz="1400" b="0" i="0" u="none" strike="noStrike" cap="none" normalizeH="0" baseline="0" dirty="0">
                <a:ln>
                  <a:noFill/>
                </a:ln>
                <a:solidFill>
                  <a:srgbClr val="808080"/>
                </a:solidFill>
                <a:effectLst/>
                <a:latin typeface="Arial Unicode MS"/>
                <a:ea typeface="Fira Code"/>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显示图形，在非交互绘图环境下需要调用</a:t>
            </a:r>
            <a:r>
              <a:rPr kumimoji="0" lang="zh-CN" altLang="zh-CN" sz="1400" b="0" i="0" u="none" strike="noStrike" cap="none" normalizeH="0" baseline="0" dirty="0">
                <a:ln>
                  <a:noFill/>
                </a:ln>
                <a:solidFill>
                  <a:srgbClr val="808080"/>
                </a:solidFill>
                <a:effectLst/>
                <a:latin typeface="Arial Unicode MS"/>
                <a:ea typeface="Fira Code"/>
              </a:rPr>
              <a:t>show</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命令才能看到图像</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2" name="矩形 1">
            <a:extLst>
              <a:ext uri="{FF2B5EF4-FFF2-40B4-BE49-F238E27FC236}">
                <a16:creationId xmlns:a16="http://schemas.microsoft.com/office/drawing/2014/main" id="{59565C77-5235-5745-B1A8-A09A46109237}"/>
              </a:ext>
            </a:extLst>
          </p:cNvPr>
          <p:cNvSpPr/>
          <p:nvPr/>
        </p:nvSpPr>
        <p:spPr>
          <a:xfrm>
            <a:off x="482149" y="2232561"/>
            <a:ext cx="4244231" cy="225631"/>
          </a:xfrm>
          <a:prstGeom prst="rect">
            <a:avLst/>
          </a:prstGeom>
          <a:solidFill>
            <a:srgbClr val="29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7916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2 </a:t>
            </a:r>
            <a:r>
              <a:rPr lang="zh-CN" altLang="en-US" dirty="0">
                <a:latin typeface="Times New Roman" panose="02020603050405020304" pitchFamily="18" charset="0"/>
                <a:ea typeface="黑体" panose="02010609060101010101" pitchFamily="49" charset="-122"/>
              </a:rPr>
              <a:t>一个简单的例子</a:t>
            </a:r>
          </a:p>
        </p:txBody>
      </p:sp>
      <p:pic>
        <p:nvPicPr>
          <p:cNvPr id="8" name="图片 7">
            <a:extLst>
              <a:ext uri="{FF2B5EF4-FFF2-40B4-BE49-F238E27FC236}">
                <a16:creationId xmlns:a16="http://schemas.microsoft.com/office/drawing/2014/main" id="{1EC3523C-DC4D-422A-B0EC-1B1965375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901" y="1649529"/>
            <a:ext cx="6610197" cy="4957648"/>
          </a:xfrm>
          <a:prstGeom prst="rect">
            <a:avLst/>
          </a:prstGeom>
        </p:spPr>
      </p:pic>
    </p:spTree>
    <p:extLst>
      <p:ext uri="{BB962C8B-B14F-4D97-AF65-F5344CB8AC3E}">
        <p14:creationId xmlns:p14="http://schemas.microsoft.com/office/powerpoint/2010/main" val="117237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Times New Roman" panose="02020603050405020304" pitchFamily="18" charset="0"/>
                <a:ea typeface="黑体" panose="02010609060101010101" pitchFamily="49" charset="-122"/>
              </a:rPr>
              <a:t>3 </a:t>
            </a:r>
            <a:r>
              <a:rPr lang="zh-CN" altLang="en-US" dirty="0">
                <a:latin typeface="Times New Roman" panose="02020603050405020304" pitchFamily="18" charset="0"/>
                <a:ea typeface="黑体" panose="02010609060101010101" pitchFamily="49" charset="-122"/>
              </a:rPr>
              <a:t>相关术语</a:t>
            </a:r>
          </a:p>
        </p:txBody>
      </p:sp>
      <p:pic>
        <p:nvPicPr>
          <p:cNvPr id="4098" name="Picture 2">
            <a:extLst>
              <a:ext uri="{FF2B5EF4-FFF2-40B4-BE49-F238E27FC236}">
                <a16:creationId xmlns:a16="http://schemas.microsoft.com/office/drawing/2014/main" id="{40D8987F-FA50-4350-96C6-44A3067EE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9" y="1598370"/>
            <a:ext cx="4964502" cy="490971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512CBFF-6E69-4D40-B5DD-A96172BFD860}"/>
              </a:ext>
            </a:extLst>
          </p:cNvPr>
          <p:cNvSpPr txBox="1"/>
          <p:nvPr/>
        </p:nvSpPr>
        <p:spPr>
          <a:xfrm>
            <a:off x="5084065" y="2225040"/>
            <a:ext cx="3925824" cy="4093428"/>
          </a:xfrm>
          <a:prstGeom prst="rect">
            <a:avLst/>
          </a:prstGeom>
          <a:noFill/>
        </p:spPr>
        <p:txBody>
          <a:bodyPr wrap="square" rtlCol="0">
            <a:spAutoFit/>
          </a:bodyPr>
          <a:lstStyle/>
          <a:p>
            <a:pPr algn="just"/>
            <a:r>
              <a:rPr lang="zh-CN" altLang="en-US" dirty="0"/>
              <a:t>注意区分三个概念</a:t>
            </a:r>
            <a:endParaRPr lang="en-US" altLang="zh-CN" dirty="0"/>
          </a:p>
          <a:p>
            <a:pPr algn="just"/>
            <a:endParaRPr lang="en-US" altLang="zh-CN" dirty="0"/>
          </a:p>
          <a:p>
            <a:pPr algn="just"/>
            <a:r>
              <a:rPr lang="en-US" altLang="zh-CN" sz="1600" dirty="0"/>
              <a:t>Figure: </a:t>
            </a:r>
            <a:r>
              <a:rPr lang="zh-CN" altLang="en-US" sz="1600" dirty="0"/>
              <a:t>指所有和图相关的元素集合，就是我们通常理解的图；</a:t>
            </a:r>
            <a:endParaRPr lang="en-US" altLang="zh-CN" sz="1600" dirty="0"/>
          </a:p>
          <a:p>
            <a:pPr algn="just"/>
            <a:endParaRPr lang="en-US" altLang="zh-CN" sz="1600" dirty="0"/>
          </a:p>
          <a:p>
            <a:pPr algn="just"/>
            <a:r>
              <a:rPr lang="en-US" altLang="zh-CN" sz="1600" dirty="0"/>
              <a:t>Axes: </a:t>
            </a:r>
            <a:r>
              <a:rPr lang="zh-CN" altLang="en-US" sz="1600" dirty="0"/>
              <a:t>图区，一个</a:t>
            </a:r>
            <a:r>
              <a:rPr lang="en-US" altLang="zh-CN" sz="1600" dirty="0"/>
              <a:t>figure</a:t>
            </a:r>
            <a:r>
              <a:rPr lang="zh-CN" altLang="en-US" sz="1600" dirty="0"/>
              <a:t>可以包含许多</a:t>
            </a:r>
            <a:r>
              <a:rPr lang="en-US" altLang="zh-CN" sz="1600" dirty="0"/>
              <a:t>Axes</a:t>
            </a:r>
            <a:r>
              <a:rPr lang="zh-CN" altLang="en-US" sz="1600" dirty="0"/>
              <a:t>，下图就是一个</a:t>
            </a:r>
            <a:r>
              <a:rPr lang="en-US" altLang="zh-CN" sz="1600" dirty="0"/>
              <a:t>figure</a:t>
            </a:r>
            <a:r>
              <a:rPr lang="zh-CN" altLang="en-US" sz="1600" dirty="0"/>
              <a:t>包含</a:t>
            </a:r>
            <a:r>
              <a:rPr lang="en-US" altLang="zh-CN" sz="1600" dirty="0"/>
              <a:t>2</a:t>
            </a:r>
            <a:r>
              <a:rPr lang="zh-CN" altLang="en-US" sz="1600" dirty="0"/>
              <a:t>个图区；</a:t>
            </a:r>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r>
              <a:rPr lang="en-US" altLang="zh-CN" sz="1600" dirty="0"/>
              <a:t>Axis: </a:t>
            </a:r>
            <a:r>
              <a:rPr lang="zh-CN" altLang="en-US" sz="1600" dirty="0"/>
              <a:t>轴，是控制图中坐标轴的对象。</a:t>
            </a:r>
          </a:p>
        </p:txBody>
      </p:sp>
      <p:pic>
        <p:nvPicPr>
          <p:cNvPr id="4100" name="Picture 4" descr="usage">
            <a:extLst>
              <a:ext uri="{FF2B5EF4-FFF2-40B4-BE49-F238E27FC236}">
                <a16:creationId xmlns:a16="http://schemas.microsoft.com/office/drawing/2014/main" id="{F2C982BE-D11D-4630-9399-585E2157EA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729" y="4156850"/>
            <a:ext cx="2302495" cy="17268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0155EAF-95E6-41D3-A600-DAE44592791E}"/>
              </a:ext>
            </a:extLst>
          </p:cNvPr>
          <p:cNvSpPr txBox="1"/>
          <p:nvPr/>
        </p:nvSpPr>
        <p:spPr>
          <a:xfrm>
            <a:off x="3547872" y="6557994"/>
            <a:ext cx="5711952" cy="246221"/>
          </a:xfrm>
          <a:prstGeom prst="rect">
            <a:avLst/>
          </a:prstGeom>
          <a:noFill/>
        </p:spPr>
        <p:txBody>
          <a:bodyPr wrap="square">
            <a:spAutoFit/>
          </a:bodyPr>
          <a:lstStyle/>
          <a:p>
            <a:r>
              <a:rPr lang="zh-CN" altLang="en-US" sz="1000" dirty="0">
                <a:solidFill>
                  <a:schemeClr val="bg1">
                    <a:lumMod val="65000"/>
                  </a:schemeClr>
                </a:solidFill>
              </a:rPr>
              <a:t>图引自：</a:t>
            </a:r>
            <a:r>
              <a:rPr lang="en-US" altLang="zh-CN" sz="1000" dirty="0">
                <a:solidFill>
                  <a:schemeClr val="bg1">
                    <a:lumMod val="65000"/>
                  </a:schemeClr>
                </a:solidFill>
              </a:rPr>
              <a:t>https://matplotlib.org/tutorials/introductory/usage.html#sphx-glr-tutorials-introductory-usage-py</a:t>
            </a:r>
            <a:endParaRPr lang="zh-CN" altLang="en-US" sz="1000" dirty="0">
              <a:solidFill>
                <a:schemeClr val="bg1">
                  <a:lumMod val="65000"/>
                </a:schemeClr>
              </a:solidFill>
            </a:endParaRPr>
          </a:p>
        </p:txBody>
      </p:sp>
    </p:spTree>
    <p:extLst>
      <p:ext uri="{BB962C8B-B14F-4D97-AF65-F5344CB8AC3E}">
        <p14:creationId xmlns:p14="http://schemas.microsoft.com/office/powerpoint/2010/main" val="852229417"/>
      </p:ext>
    </p:extLst>
  </p:cSld>
  <p:clrMapOvr>
    <a:masterClrMapping/>
  </p:clrMapOvr>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中英分离">
      <a:majorFont>
        <a:latin typeface="Times New Roman"/>
        <a:ea typeface="黑体"/>
        <a:cs typeface=""/>
      </a:majorFont>
      <a:minorFont>
        <a:latin typeface="Times New Roman"/>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8027</TotalTime>
  <Words>10423</Words>
  <Application>Microsoft Macintosh PowerPoint</Application>
  <PresentationFormat>全屏显示(4:3)</PresentationFormat>
  <Paragraphs>642</Paragraphs>
  <Slides>59</Slides>
  <Notes>48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-apple-system</vt:lpstr>
      <vt:lpstr>等线</vt:lpstr>
      <vt:lpstr>黑体</vt:lpstr>
      <vt:lpstr>黑体</vt:lpstr>
      <vt:lpstr>宋体</vt:lpstr>
      <vt:lpstr>微软雅黑</vt:lpstr>
      <vt:lpstr>微软雅黑</vt:lpstr>
      <vt:lpstr>AdvP6EC0</vt:lpstr>
      <vt:lpstr>Arial Unicode MS</vt:lpstr>
      <vt:lpstr>PingFang SC</vt:lpstr>
      <vt:lpstr>Arial</vt:lpstr>
      <vt:lpstr>Calibri</vt:lpstr>
      <vt:lpstr>Georgia</vt:lpstr>
      <vt:lpstr>Lato</vt:lpstr>
      <vt:lpstr>Roboto</vt:lpstr>
      <vt:lpstr>Source Code Pro</vt:lpstr>
      <vt:lpstr>Times New Roman</vt:lpstr>
      <vt:lpstr>Verdana</vt:lpstr>
      <vt:lpstr>Wingdings</vt:lpstr>
      <vt:lpstr>2016-VI主题</vt:lpstr>
      <vt:lpstr>大数据技术及应用</vt:lpstr>
      <vt:lpstr>03 数据可视化</vt:lpstr>
      <vt:lpstr>数据可视化</vt:lpstr>
      <vt:lpstr>Python中可视化常用的库</vt:lpstr>
      <vt:lpstr>目录</vt:lpstr>
      <vt:lpstr>1 Matplotlib安装与调用</vt:lpstr>
      <vt:lpstr>2 一个简单的例子</vt:lpstr>
      <vt:lpstr>2 一个简单的例子</vt:lpstr>
      <vt:lpstr>3 相关术语</vt:lpstr>
      <vt:lpstr>4 常见的图表类型</vt:lpstr>
      <vt:lpstr>4 常见的图表类型</vt:lpstr>
      <vt:lpstr>4 常见的图表类型</vt:lpstr>
      <vt:lpstr>4 常见的图表类型</vt:lpstr>
      <vt:lpstr>4 常见的图表类型</vt:lpstr>
      <vt:lpstr>4 常见的图表类型</vt:lpstr>
      <vt:lpstr>4 常见的图表类型</vt:lpstr>
      <vt:lpstr>4 常见的图表类型</vt:lpstr>
      <vt:lpstr>5 子图</vt:lpstr>
      <vt:lpstr>5 子图</vt:lpstr>
      <vt:lpstr>6 pandas的快速调用</vt:lpstr>
      <vt:lpstr>7 matplotlib使用注意事项</vt:lpstr>
      <vt:lpstr>7 matplotlib使用注意事项</vt:lpstr>
      <vt:lpstr>7 matplotlib使用注意事项</vt:lpstr>
      <vt:lpstr>7 matplotlib使用注意事项</vt:lpstr>
      <vt:lpstr>目录</vt:lpstr>
      <vt:lpstr>1 Seaborn简介</vt:lpstr>
      <vt:lpstr>1 Seaborn安装</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2 Seaborn 基础语法</vt:lpstr>
      <vt:lpstr>目录</vt:lpstr>
      <vt:lpstr>1 SCI期刊制图展示</vt:lpstr>
      <vt:lpstr>1 SCI期刊制图展示</vt:lpstr>
      <vt:lpstr>1 SCI期刊制图展示</vt:lpstr>
      <vt:lpstr>1 SCI期刊制图展示</vt:lpstr>
      <vt:lpstr>1 SCI期刊制图展示</vt:lpstr>
      <vt:lpstr>1 SCI期刊制图展示</vt:lpstr>
      <vt:lpstr>1 SCI期刊制图展示</vt:lpstr>
      <vt:lpstr>2 SCI期刊制图相关注意事项</vt:lpstr>
      <vt:lpstr>2 SCI期刊制图相关注意事项</vt:lpstr>
      <vt:lpstr>2 SCI期刊制图相关注意事项</vt:lpstr>
      <vt:lpstr>2 SCI期刊制图相关注意事项</vt:lpstr>
      <vt:lpstr>2 SCI期刊制图相关注意事项</vt:lpstr>
      <vt:lpstr>2 SCI期刊制图相关注意事项</vt:lpstr>
      <vt:lpstr>2 SCI期刊制图相关注意事项</vt:lpstr>
      <vt:lpstr>2 SCI期刊制图相关注意事项</vt:lpstr>
      <vt:lpstr>2 SCI期刊制图相关注意事项</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Di Wang</cp:lastModifiedBy>
  <cp:revision>272</cp:revision>
  <dcterms:created xsi:type="dcterms:W3CDTF">2016-01-21T16:32:22Z</dcterms:created>
  <dcterms:modified xsi:type="dcterms:W3CDTF">2022-09-18T06:10:16Z</dcterms:modified>
</cp:coreProperties>
</file>